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 id="2147483660" r:id="rId6"/>
    <p:sldMasterId id="2147483648" r:id="rId7"/>
  </p:sldMasterIdLst>
  <p:notesMasterIdLst>
    <p:notesMasterId r:id="rId69"/>
  </p:notesMasterIdLst>
  <p:handoutMasterIdLst>
    <p:handoutMasterId r:id="rId70"/>
  </p:handoutMasterIdLst>
  <p:sldIdLst>
    <p:sldId id="256" r:id="rId8"/>
    <p:sldId id="1165" r:id="rId9"/>
    <p:sldId id="1166" r:id="rId10"/>
    <p:sldId id="1132" r:id="rId11"/>
    <p:sldId id="1061" r:id="rId12"/>
    <p:sldId id="1062" r:id="rId13"/>
    <p:sldId id="1138" r:id="rId14"/>
    <p:sldId id="1139" r:id="rId15"/>
    <p:sldId id="1064" r:id="rId16"/>
    <p:sldId id="1065" r:id="rId17"/>
    <p:sldId id="1066" r:id="rId18"/>
    <p:sldId id="1067" r:id="rId19"/>
    <p:sldId id="1221" r:id="rId20"/>
    <p:sldId id="1222" r:id="rId21"/>
    <p:sldId id="1167" r:id="rId22"/>
    <p:sldId id="1068" r:id="rId23"/>
    <p:sldId id="762" r:id="rId24"/>
    <p:sldId id="1069" r:id="rId25"/>
    <p:sldId id="1070" r:id="rId26"/>
    <p:sldId id="1071" r:id="rId27"/>
    <p:sldId id="582" r:id="rId28"/>
    <p:sldId id="1073" r:id="rId29"/>
    <p:sldId id="1075" r:id="rId30"/>
    <p:sldId id="1169" r:id="rId31"/>
    <p:sldId id="1076" r:id="rId32"/>
    <p:sldId id="1078" r:id="rId33"/>
    <p:sldId id="1079" r:id="rId34"/>
    <p:sldId id="1086" r:id="rId35"/>
    <p:sldId id="1140" r:id="rId36"/>
    <p:sldId id="1194" r:id="rId37"/>
    <p:sldId id="1218" r:id="rId38"/>
    <p:sldId id="1171" r:id="rId39"/>
    <p:sldId id="1170" r:id="rId40"/>
    <p:sldId id="1158" r:id="rId41"/>
    <p:sldId id="1174" r:id="rId42"/>
    <p:sldId id="1175" r:id="rId43"/>
    <p:sldId id="1176" r:id="rId44"/>
    <p:sldId id="1223" r:id="rId45"/>
    <p:sldId id="1095" r:id="rId46"/>
    <p:sldId id="1129" r:id="rId47"/>
    <p:sldId id="1123" r:id="rId48"/>
    <p:sldId id="1098" r:id="rId49"/>
    <p:sldId id="1111" r:id="rId50"/>
    <p:sldId id="1131" r:id="rId51"/>
    <p:sldId id="1113" r:id="rId52"/>
    <p:sldId id="1119" r:id="rId53"/>
    <p:sldId id="1178" r:id="rId54"/>
    <p:sldId id="1207" r:id="rId55"/>
    <p:sldId id="1208" r:id="rId56"/>
    <p:sldId id="1209" r:id="rId57"/>
    <p:sldId id="1210" r:id="rId58"/>
    <p:sldId id="1211" r:id="rId59"/>
    <p:sldId id="1212" r:id="rId60"/>
    <p:sldId id="1213" r:id="rId61"/>
    <p:sldId id="1159" r:id="rId62"/>
    <p:sldId id="1181" r:id="rId63"/>
    <p:sldId id="1182" r:id="rId64"/>
    <p:sldId id="1183" r:id="rId65"/>
    <p:sldId id="1188" r:id="rId66"/>
    <p:sldId id="1189" r:id="rId67"/>
    <p:sldId id="1224"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ED0293-BBB5-4ADB-8195-1AB607F7E540}">
          <p14:sldIdLst>
            <p14:sldId id="256"/>
            <p14:sldId id="1165"/>
            <p14:sldId id="1166"/>
          </p14:sldIdLst>
        </p14:section>
        <p14:section name="Default Section" id="{4996C38A-1EA9-0C49-90A2-4AA49E606359}">
          <p14:sldIdLst>
            <p14:sldId id="1132"/>
            <p14:sldId id="1061"/>
            <p14:sldId id="1062"/>
            <p14:sldId id="1138"/>
            <p14:sldId id="1139"/>
            <p14:sldId id="1064"/>
            <p14:sldId id="1065"/>
            <p14:sldId id="1066"/>
            <p14:sldId id="1067"/>
            <p14:sldId id="1221"/>
            <p14:sldId id="1222"/>
            <p14:sldId id="1167"/>
            <p14:sldId id="1068"/>
            <p14:sldId id="762"/>
            <p14:sldId id="1069"/>
            <p14:sldId id="1070"/>
            <p14:sldId id="1071"/>
            <p14:sldId id="582"/>
            <p14:sldId id="1073"/>
            <p14:sldId id="1075"/>
            <p14:sldId id="1169"/>
            <p14:sldId id="1076"/>
            <p14:sldId id="1078"/>
            <p14:sldId id="1079"/>
            <p14:sldId id="1086"/>
            <p14:sldId id="1140"/>
            <p14:sldId id="1194"/>
            <p14:sldId id="1218"/>
            <p14:sldId id="1171"/>
            <p14:sldId id="1170"/>
            <p14:sldId id="1158"/>
            <p14:sldId id="1174"/>
            <p14:sldId id="1175"/>
            <p14:sldId id="1176"/>
            <p14:sldId id="1223"/>
            <p14:sldId id="1095"/>
            <p14:sldId id="1129"/>
            <p14:sldId id="1123"/>
            <p14:sldId id="1098"/>
            <p14:sldId id="1111"/>
            <p14:sldId id="1131"/>
            <p14:sldId id="1113"/>
            <p14:sldId id="1119"/>
            <p14:sldId id="1178"/>
            <p14:sldId id="1207"/>
            <p14:sldId id="1208"/>
            <p14:sldId id="1209"/>
            <p14:sldId id="1210"/>
            <p14:sldId id="1211"/>
            <p14:sldId id="1212"/>
            <p14:sldId id="1213"/>
            <p14:sldId id="1159"/>
            <p14:sldId id="1181"/>
            <p14:sldId id="1182"/>
            <p14:sldId id="1183"/>
            <p14:sldId id="1188"/>
            <p14:sldId id="1189"/>
            <p14:sldId id="122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278"/>
    <a:srgbClr val="646569"/>
    <a:srgbClr val="878CB4"/>
    <a:srgbClr val="002D73"/>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3400" autoAdjust="0"/>
  </p:normalViewPr>
  <p:slideViewPr>
    <p:cSldViewPr>
      <p:cViewPr varScale="1">
        <p:scale>
          <a:sx n="78" d="100"/>
          <a:sy n="78" d="100"/>
        </p:scale>
        <p:origin x="960" y="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5" d="100"/>
        <a:sy n="135" d="100"/>
      </p:scale>
      <p:origin x="0" y="-476"/>
    </p:cViewPr>
  </p:sorterViewPr>
  <p:notesViewPr>
    <p:cSldViewPr>
      <p:cViewPr varScale="1">
        <p:scale>
          <a:sx n="81" d="100"/>
          <a:sy n="81" d="100"/>
        </p:scale>
        <p:origin x="292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baseline="0">
                <a:solidFill>
                  <a:schemeClr val="tx1"/>
                </a:solidFill>
                <a:latin typeface="Arial" panose="020B0604020202020204" pitchFamily="34" charset="0"/>
                <a:ea typeface="+mn-ea"/>
                <a:cs typeface="Arial" panose="020B0604020202020204" pitchFamily="34" charset="0"/>
              </a:defRPr>
            </a:pPr>
            <a:r>
              <a:rPr lang="en-US" sz="1900" dirty="0">
                <a:solidFill>
                  <a:srgbClr val="7030A0"/>
                </a:solidFill>
              </a:rPr>
              <a:t>Percent of Deaths by Mechanism</a:t>
            </a:r>
          </a:p>
        </c:rich>
      </c:tx>
      <c:layout>
        <c:manualLayout>
          <c:xMode val="edge"/>
          <c:yMode val="edge"/>
          <c:x val="0.17141651524328691"/>
          <c:y val="7.0094415890380429E-2"/>
        </c:manualLayout>
      </c:layout>
      <c:overlay val="0"/>
      <c:spPr>
        <a:noFill/>
        <a:ln>
          <a:noFill/>
        </a:ln>
        <a:effectLst/>
      </c:spPr>
      <c:txPr>
        <a:bodyPr rot="0" spcFirstLastPara="1" vertOverflow="ellipsis" vert="horz" wrap="square" anchor="ctr" anchorCtr="1"/>
        <a:lstStyle/>
        <a:p>
          <a:pPr>
            <a:defRPr sz="1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0917279807237206"/>
          <c:y val="0.23757512744200324"/>
          <c:w val="0.55786285109883649"/>
          <c:h val="0.65035461192350952"/>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Sheet1!$A$2:$A$9</c:f>
              <c:strCache>
                <c:ptCount val="8"/>
                <c:pt idx="0">
                  <c:v>Cut/Pierce</c:v>
                </c:pt>
                <c:pt idx="1">
                  <c:v>Drowning</c:v>
                </c:pt>
                <c:pt idx="2">
                  <c:v>Other Specified and Classifiable</c:v>
                </c:pt>
                <c:pt idx="3">
                  <c:v>Non-Drug Poisoning</c:v>
                </c:pt>
                <c:pt idx="4">
                  <c:v>Fall</c:v>
                </c:pt>
                <c:pt idx="5">
                  <c:v>Drug Poisoning</c:v>
                </c:pt>
                <c:pt idx="6">
                  <c:v>Firearm</c:v>
                </c:pt>
                <c:pt idx="7">
                  <c:v>Suffocation</c:v>
                </c:pt>
              </c:strCache>
            </c:strRef>
          </c:cat>
          <c:val>
            <c:numRef>
              <c:f>Sheet1!$B$2:$B$9</c:f>
              <c:numCache>
                <c:formatCode>General</c:formatCode>
                <c:ptCount val="8"/>
                <c:pt idx="0">
                  <c:v>2.8</c:v>
                </c:pt>
                <c:pt idx="1">
                  <c:v>3.2</c:v>
                </c:pt>
                <c:pt idx="2">
                  <c:v>4.4000000000000004</c:v>
                </c:pt>
                <c:pt idx="3">
                  <c:v>3.9</c:v>
                </c:pt>
                <c:pt idx="4">
                  <c:v>8.3000000000000007</c:v>
                </c:pt>
                <c:pt idx="5">
                  <c:v>12.4</c:v>
                </c:pt>
                <c:pt idx="6">
                  <c:v>25.8</c:v>
                </c:pt>
                <c:pt idx="7">
                  <c:v>37.700000000000003</c:v>
                </c:pt>
              </c:numCache>
            </c:numRef>
          </c:val>
          <c:extLst>
            <c:ext xmlns:c16="http://schemas.microsoft.com/office/drawing/2014/chart" uri="{C3380CC4-5D6E-409C-BE32-E72D297353CC}">
              <c16:uniqueId val="{00000000-E8F0-4924-8AB5-19030342BC69}"/>
            </c:ext>
          </c:extLst>
        </c:ser>
        <c:dLbls>
          <c:showLegendKey val="0"/>
          <c:showVal val="0"/>
          <c:showCatName val="0"/>
          <c:showSerName val="0"/>
          <c:showPercent val="0"/>
          <c:showBubbleSize val="0"/>
        </c:dLbls>
        <c:gapWidth val="115"/>
        <c:overlap val="-20"/>
        <c:axId val="698722816"/>
        <c:axId val="698726424"/>
      </c:barChart>
      <c:catAx>
        <c:axId val="6987228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crossAx val="698726424"/>
        <c:crosses val="autoZero"/>
        <c:auto val="1"/>
        <c:lblAlgn val="ctr"/>
        <c:lblOffset val="100"/>
        <c:noMultiLvlLbl val="0"/>
      </c:catAx>
      <c:valAx>
        <c:axId val="698726424"/>
        <c:scaling>
          <c:orientation val="minMax"/>
          <c:max val="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872281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NY</c:v>
                </c:pt>
              </c:strCache>
            </c:strRef>
          </c:tx>
          <c:spPr>
            <a:solidFill>
              <a:schemeClr val="accent6">
                <a:shade val="76000"/>
              </a:schemeClr>
            </a:solidFill>
            <a:ln>
              <a:noFill/>
            </a:ln>
            <a:effectLst>
              <a:glow rad="63500">
                <a:schemeClr val="accent3">
                  <a:satMod val="175000"/>
                  <a:alpha val="40000"/>
                </a:schemeClr>
              </a:glow>
              <a:outerShdw blurRad="190500" dist="177800" dir="2700000" algn="tl" rotWithShape="0">
                <a:prstClr val="black">
                  <a:alpha val="72000"/>
                </a:prst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1E607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Nonfirearm Suicide</c:v>
                </c:pt>
                <c:pt idx="1">
                  <c:v>Firearm Suicide</c:v>
                </c:pt>
              </c:strCache>
            </c:strRef>
          </c:cat>
          <c:val>
            <c:numRef>
              <c:f>Sheet1!$B$2:$B$3</c:f>
              <c:numCache>
                <c:formatCode>0.0</c:formatCode>
                <c:ptCount val="2"/>
                <c:pt idx="0">
                  <c:v>6.3</c:v>
                </c:pt>
                <c:pt idx="1">
                  <c:v>2.2000000000000002</c:v>
                </c:pt>
              </c:numCache>
            </c:numRef>
          </c:val>
          <c:extLst>
            <c:ext xmlns:c16="http://schemas.microsoft.com/office/drawing/2014/chart" uri="{C3380CC4-5D6E-409C-BE32-E72D297353CC}">
              <c16:uniqueId val="{00000000-9F4C-42C0-9851-F9DDD86CED97}"/>
            </c:ext>
          </c:extLst>
        </c:ser>
        <c:ser>
          <c:idx val="1"/>
          <c:order val="1"/>
          <c:tx>
            <c:strRef>
              <c:f>Sheet1!$C$1</c:f>
              <c:strCache>
                <c:ptCount val="1"/>
                <c:pt idx="0">
                  <c:v>US</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1E607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Nonfirearm Suicide</c:v>
                </c:pt>
                <c:pt idx="1">
                  <c:v>Firearm Suicide</c:v>
                </c:pt>
              </c:strCache>
            </c:strRef>
          </c:cat>
          <c:val>
            <c:numRef>
              <c:f>Sheet1!$C$2:$C$3</c:f>
              <c:numCache>
                <c:formatCode>0.0</c:formatCode>
                <c:ptCount val="2"/>
                <c:pt idx="0">
                  <c:v>7.2</c:v>
                </c:pt>
                <c:pt idx="1">
                  <c:v>7.3</c:v>
                </c:pt>
              </c:numCache>
            </c:numRef>
          </c:val>
          <c:extLst>
            <c:ext xmlns:c16="http://schemas.microsoft.com/office/drawing/2014/chart" uri="{C3380CC4-5D6E-409C-BE32-E72D297353CC}">
              <c16:uniqueId val="{00000001-9F4C-42C0-9851-F9DDD86CED97}"/>
            </c:ext>
          </c:extLst>
        </c:ser>
        <c:dLbls>
          <c:showLegendKey val="0"/>
          <c:showVal val="0"/>
          <c:showCatName val="0"/>
          <c:showSerName val="0"/>
          <c:showPercent val="0"/>
          <c:showBubbleSize val="0"/>
        </c:dLbls>
        <c:gapWidth val="61"/>
        <c:overlap val="-7"/>
        <c:axId val="97975680"/>
        <c:axId val="95696000"/>
      </c:barChart>
      <c:catAx>
        <c:axId val="97975680"/>
        <c:scaling>
          <c:orientation val="minMax"/>
        </c:scaling>
        <c:delete val="0"/>
        <c:axPos val="b"/>
        <c:numFmt formatCode="General" sourceLinked="0"/>
        <c:majorTickMark val="out"/>
        <c:minorTickMark val="none"/>
        <c:tickLblPos val="nextTo"/>
        <c:spPr>
          <a:noFill/>
          <a:ln w="9525" cap="flat" cmpd="sng" algn="ctr">
            <a:solidFill>
              <a:srgbClr val="B47A00"/>
            </a:solidFill>
            <a:prstDash val="solid"/>
            <a:round/>
          </a:ln>
          <a:effectLst/>
        </c:spPr>
        <c:txPr>
          <a:bodyPr rot="-60000000" spcFirstLastPara="1" vertOverflow="ellipsis" vert="horz" wrap="square" anchor="ctr" anchorCtr="1"/>
          <a:lstStyle/>
          <a:p>
            <a:pPr>
              <a:defRPr sz="1800" b="0" i="0" u="none" strike="noStrike" kern="1200" baseline="0">
                <a:solidFill>
                  <a:srgbClr val="1E6074"/>
                </a:solidFill>
                <a:latin typeface="Arial" panose="020B0604020202020204" pitchFamily="34" charset="0"/>
                <a:ea typeface="+mn-ea"/>
                <a:cs typeface="Arial" panose="020B0604020202020204" pitchFamily="34" charset="0"/>
              </a:defRPr>
            </a:pPr>
            <a:endParaRPr lang="en-US"/>
          </a:p>
        </c:txPr>
        <c:crossAx val="95696000"/>
        <c:crosses val="autoZero"/>
        <c:auto val="1"/>
        <c:lblAlgn val="ctr"/>
        <c:lblOffset val="100"/>
        <c:noMultiLvlLbl val="0"/>
      </c:catAx>
      <c:valAx>
        <c:axId val="95696000"/>
        <c:scaling>
          <c:orientation val="minMax"/>
        </c:scaling>
        <c:delete val="1"/>
        <c:axPos val="l"/>
        <c:majorGridlines>
          <c:spPr>
            <a:ln w="9525" cap="flat" cmpd="sng" algn="ctr">
              <a:noFill/>
              <a:prstDash val="solid"/>
              <a:round/>
            </a:ln>
            <a:effectLst/>
          </c:spPr>
        </c:majorGridlines>
        <c:numFmt formatCode="0.0" sourceLinked="1"/>
        <c:majorTickMark val="out"/>
        <c:minorTickMark val="none"/>
        <c:tickLblPos val="none"/>
        <c:crossAx val="9797568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solidFill>
            <a:srgbClr val="1E6074"/>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111CE6-E01B-4B16-9FC9-386DAA6E82EC}" type="datetimeFigureOut">
              <a:rPr lang="en-US" smtClean="0"/>
              <a:t>11/17/2020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7B35F-EEBB-4B51-9C7F-012E78CB0FD3}" type="slidenum">
              <a:rPr lang="en-US" smtClean="0"/>
              <a:t>‹#›</a:t>
            </a:fld>
            <a:endParaRPr lang="en-US"/>
          </a:p>
        </p:txBody>
      </p:sp>
    </p:spTree>
    <p:extLst>
      <p:ext uri="{BB962C8B-B14F-4D97-AF65-F5344CB8AC3E}">
        <p14:creationId xmlns:p14="http://schemas.microsoft.com/office/powerpoint/2010/main" val="400918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onder.cdc.gov/controller/saved/D76/D13F92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onder.cdc.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935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10</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11</a:t>
            </a:fld>
            <a:endParaRPr lang="en-US"/>
          </a:p>
        </p:txBody>
      </p:sp>
    </p:spTree>
    <p:extLst>
      <p:ext uri="{BB962C8B-B14F-4D97-AF65-F5344CB8AC3E}">
        <p14:creationId xmlns:p14="http://schemas.microsoft.com/office/powerpoint/2010/main" val="197789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48% said within 10 minutes of attempting. </a:t>
            </a:r>
          </a:p>
          <a:p>
            <a:r>
              <a:rPr lang="en-US" b="0" baseline="0" dirty="0"/>
              <a:t>Half of attempts occur with little deliberation or planning. This doesn’t mean the attempt occurred out of the blue. Most people who become suicidal have struggled with ongoing, underlying problems. But the movement from suicidal idea to attempt can be rapid, which makes it very hard to predict or to pick up in screening.</a:t>
            </a:r>
            <a:endParaRPr lang="en-US" baseline="0"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12</a:t>
            </a:fld>
            <a:endParaRPr lang="en-US"/>
          </a:p>
        </p:txBody>
      </p:sp>
    </p:spTree>
    <p:extLst>
      <p:ext uri="{BB962C8B-B14F-4D97-AF65-F5344CB8AC3E}">
        <p14:creationId xmlns:p14="http://schemas.microsoft.com/office/powerpoint/2010/main" val="197789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48% said within 10 minutes of attempting. </a:t>
            </a:r>
          </a:p>
          <a:p>
            <a:r>
              <a:rPr lang="en-US" b="0" baseline="0" dirty="0"/>
              <a:t>Half of attempts occur with little deliberation or planning. This doesn’t mean the attempt occurred out of the blue. Most people who become suicidal have struggled with ongoing, underlying problems. But the movement from suicidal idea to attempt can be rapid, which makes it very hard to predict or to pick up in screening.</a:t>
            </a:r>
            <a:endParaRPr lang="en-US" baseline="0"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13</a:t>
            </a:fld>
            <a:endParaRPr lang="en-US"/>
          </a:p>
        </p:txBody>
      </p:sp>
    </p:spTree>
    <p:extLst>
      <p:ext uri="{BB962C8B-B14F-4D97-AF65-F5344CB8AC3E}">
        <p14:creationId xmlns:p14="http://schemas.microsoft.com/office/powerpoint/2010/main" val="245912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48% said within 10 minutes of attempting. </a:t>
            </a:r>
          </a:p>
          <a:p>
            <a:r>
              <a:rPr lang="en-US" b="0" baseline="0" dirty="0"/>
              <a:t>Half of attempts occur with little deliberation or planning. This doesn’t mean the attempt occurred out of the blue. Most people who become suicidal have struggled with ongoing, underlying problems. But the movement from suicidal idea to attempt can be rapid, which makes it very hard to predict or to pick up in screening.</a:t>
            </a:r>
            <a:endParaRPr lang="en-US" baseline="0"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14</a:t>
            </a:fld>
            <a:endParaRPr lang="en-US"/>
          </a:p>
        </p:txBody>
      </p:sp>
    </p:spTree>
    <p:extLst>
      <p:ext uri="{BB962C8B-B14F-4D97-AF65-F5344CB8AC3E}">
        <p14:creationId xmlns:p14="http://schemas.microsoft.com/office/powerpoint/2010/main" val="106676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16</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C27C2F5-15C4-4876-8F52-AB49AA33FBCA}" type="slidenum">
              <a:rPr lang="en-US" smtClean="0">
                <a:ea typeface="ＭＳ Ｐゴシック"/>
                <a:cs typeface="ＭＳ Ｐゴシック"/>
              </a:rPr>
              <a:pPr/>
              <a:t>17</a:t>
            </a:fld>
            <a:endParaRPr lang="en-US" dirty="0">
              <a:ea typeface="ＭＳ Ｐゴシック"/>
              <a:cs typeface="ＭＳ Ｐゴシック"/>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18</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19</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r>
              <a:rPr lang="en-US" dirty="0" err="1">
                <a:solidFill>
                  <a:srgbClr val="003366"/>
                </a:solidFill>
                <a:latin typeface="Calibri" panose="020F0502020204030204" pitchFamily="34" charset="0"/>
              </a:rPr>
              <a:t>Eddelston</a:t>
            </a:r>
            <a:r>
              <a:rPr lang="en-US" baseline="0" dirty="0">
                <a:solidFill>
                  <a:srgbClr val="003366"/>
                </a:solidFill>
                <a:latin typeface="Calibri" panose="020F0502020204030204" pitchFamily="34" charset="0"/>
              </a:rPr>
              <a:t> - </a:t>
            </a:r>
            <a:endParaRPr lang="en-US" dirty="0">
              <a:solidFill>
                <a:srgbClr val="003366"/>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20</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0" hangingPunct="0">
              <a:spcBef>
                <a:spcPct val="50000"/>
              </a:spcBef>
            </a:pPr>
            <a:endParaRPr lang="en-US" sz="1200" dirty="0"/>
          </a:p>
          <a:p>
            <a:pPr eaLnBrk="0" hangingPunct="0">
              <a:spcBef>
                <a:spcPct val="50000"/>
              </a:spcBef>
            </a:pPr>
            <a:r>
              <a:rPr lang="en-US" sz="1200" dirty="0">
                <a:latin typeface="Arial" pitchFamily="34" charset="0"/>
              </a:rPr>
              <a:t>Fatal (Suicide): </a:t>
            </a:r>
            <a:r>
              <a:rPr lang="en-US" sz="1200" dirty="0">
                <a:latin typeface="Arial" pitchFamily="34" charset="0"/>
                <a:hlinkClick r:id="rId3"/>
              </a:rPr>
              <a:t>CDC WONDER</a:t>
            </a:r>
            <a:r>
              <a:rPr lang="en-US" sz="1200" dirty="0">
                <a:latin typeface="Arial" pitchFamily="34" charset="0"/>
                <a:hlinkClick r:id="rId4"/>
              </a:rPr>
              <a:t> </a:t>
            </a:r>
            <a:r>
              <a:rPr lang="en-US" sz="1200" dirty="0">
                <a:latin typeface="Arial" pitchFamily="34" charset="0"/>
              </a:rPr>
              <a:t>(2016)</a:t>
            </a:r>
          </a:p>
          <a:p>
            <a:pPr eaLnBrk="0" hangingPunct="0">
              <a:spcBef>
                <a:spcPct val="50000"/>
              </a:spcBef>
            </a:pPr>
            <a:r>
              <a:rPr lang="en-US" sz="1200" dirty="0">
                <a:latin typeface="Arial" pitchFamily="34" charset="0"/>
              </a:rPr>
              <a:t>Nonfatal (Inpatient): Canner 2016  </a:t>
            </a:r>
            <a:endParaRPr lang="en-US" sz="1200" dirty="0"/>
          </a:p>
          <a:p>
            <a:pPr eaLnBrk="1" hangingPunct="1"/>
            <a:endParaRPr lang="en-US" dirty="0">
              <a:latin typeface="Times" pitchFamily="18"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3772649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definition based on Office of Management and Budget (OMB) metro counties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966460-3BE3-4DF1-A6BB-C17A5D1DF23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9126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E5ED96-E3B6-4E54-8FD5-675FCADCE4F8}" type="slidenum">
              <a:rPr lang="en-US" smtClean="0">
                <a:latin typeface="Times" pitchFamily="18" charset="0"/>
                <a:ea typeface="ＭＳ Ｐゴシック"/>
                <a:cs typeface="ＭＳ Ｐゴシック"/>
              </a:rPr>
              <a:pPr/>
              <a:t>22</a:t>
            </a:fld>
            <a:endParaRPr lang="en-US">
              <a:latin typeface="Times" pitchFamily="18" charset="0"/>
              <a:ea typeface="ＭＳ Ｐゴシック"/>
              <a:cs typeface="ＭＳ Ｐゴシック"/>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23</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24</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4198824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pPr algn="r" eaLnBrk="0" hangingPunct="0"/>
              <a:t>25</a:t>
            </a:fld>
            <a:endParaRPr lang="en-US" sz="1200"/>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p:spPr>
        <p:txBody>
          <a:bodyPr/>
          <a:lstStyle/>
          <a:p>
            <a:pPr marL="0" indent="0">
              <a:buFont typeface="+mj-lt"/>
              <a:buNone/>
            </a:pPr>
            <a:r>
              <a:rPr lang="en-US" b="0" dirty="0">
                <a:solidFill>
                  <a:srgbClr val="FF0000"/>
                </a:solidFill>
                <a:latin typeface="Times" pitchFamily="18" charset="0"/>
                <a:ea typeface="ＭＳ Ｐゴシック"/>
              </a:rPr>
              <a:t>To summarize: </a:t>
            </a:r>
            <a:r>
              <a:rPr lang="en-US" dirty="0">
                <a:solidFill>
                  <a:schemeClr val="bg2"/>
                </a:solidFill>
                <a:latin typeface="Calibri" panose="020F0502020204030204" pitchFamily="34" charset="0"/>
              </a:rPr>
              <a:t>Suicidal crises are often brief. They are episodic and difficult to predict.</a:t>
            </a:r>
          </a:p>
          <a:p>
            <a:pPr marL="0" indent="0">
              <a:buFont typeface="+mj-lt"/>
              <a:buNone/>
            </a:pPr>
            <a:r>
              <a:rPr lang="en-US" dirty="0">
                <a:solidFill>
                  <a:schemeClr val="bg2"/>
                </a:solidFill>
                <a:latin typeface="Calibri" panose="020F0502020204030204" pitchFamily="34" charset="0"/>
              </a:rPr>
              <a:t>Some methods are far more lethal than others. Ready access plays a role in method choice.</a:t>
            </a:r>
          </a:p>
          <a:p>
            <a:pPr marL="0" indent="0">
              <a:buFont typeface="+mj-lt"/>
              <a:buNone/>
            </a:pPr>
            <a:r>
              <a:rPr lang="en-US" dirty="0">
                <a:solidFill>
                  <a:schemeClr val="bg2"/>
                </a:solidFill>
                <a:latin typeface="Calibri" panose="020F0502020204030204" pitchFamily="34" charset="0"/>
              </a:rPr>
              <a:t>90% of those who attempt and survive do not go on to die by suicide.</a:t>
            </a:r>
          </a:p>
          <a:p>
            <a:pPr marL="0" indent="0">
              <a:buFont typeface="+mj-lt"/>
              <a:buNone/>
            </a:pPr>
            <a:endParaRPr lang="en-US" dirty="0">
              <a:solidFill>
                <a:schemeClr val="bg2"/>
              </a:solidFill>
              <a:latin typeface="Calibri" panose="020F0502020204030204" pitchFamily="34" charset="0"/>
            </a:endParaRPr>
          </a:p>
          <a:p>
            <a:pPr marL="0" indent="0">
              <a:buFont typeface="+mj-lt"/>
              <a:buNone/>
            </a:pPr>
            <a:r>
              <a:rPr lang="en-US" dirty="0">
                <a:solidFill>
                  <a:schemeClr val="bg2"/>
                </a:solidFill>
                <a:latin typeface="Calibri" panose="020F0502020204030204" pitchFamily="34" charset="0"/>
              </a:rPr>
              <a:t>Therefore, putting time and distance between a suicidal person and a highly lethal method—especially a gun—can save a life.</a:t>
            </a:r>
          </a:p>
          <a:p>
            <a:pPr eaLnBrk="1" hangingPunct="1"/>
            <a:endParaRPr lang="en-US" b="0" dirty="0">
              <a:solidFill>
                <a:srgbClr val="FF0000"/>
              </a:solidFill>
              <a:latin typeface="Times" pitchFamily="18" charset="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677EE2D-B5A0-456F-A031-FC76C82DC4FB}" type="slidenum">
              <a:rPr lang="en-US" smtClean="0">
                <a:latin typeface="Times" pitchFamily="18" charset="0"/>
                <a:ea typeface="ＭＳ Ｐゴシック"/>
                <a:cs typeface="ＭＳ Ｐゴシック"/>
              </a:rPr>
              <a:pPr/>
              <a:t>26</a:t>
            </a:fld>
            <a:endParaRPr lang="en-US">
              <a:latin typeface="Times" pitchFamily="18"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Times" pitchFamily="18" charset="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3" tIns="45717" rIns="91433" bIns="45717" anchor="b"/>
          <a:lstStyle/>
          <a:p>
            <a:pPr algn="r" eaLnBrk="0" hangingPunct="0"/>
            <a:fld id="{2D0B2808-C22D-4FC0-BD14-FD00EF1463DD}" type="slidenum">
              <a:rPr lang="en-US" sz="1200"/>
              <a:pPr algn="r" eaLnBrk="0" hangingPunct="0"/>
              <a:t>27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atin typeface="Times" pitchFamily="18" charset="0"/>
              <a:ea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3" tIns="45717" rIns="91433" bIns="45717" anchor="b"/>
          <a:lstStyle/>
          <a:p>
            <a:pPr algn="r" eaLnBrk="0" hangingPunct="0"/>
            <a:fld id="{2D0B2808-C22D-4FC0-BD14-FD00EF1463DD}" type="slidenum">
              <a:rPr lang="en-US" sz="1200"/>
              <a:pPr algn="r" eaLnBrk="0" hangingPunct="0"/>
              <a:t>28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atin typeface="Times" pitchFamily="18" charset="0"/>
              <a:ea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30</a:t>
            </a:fld>
            <a:endParaRPr lang="en-US"/>
          </a:p>
        </p:txBody>
      </p:sp>
    </p:spTree>
    <p:extLst>
      <p:ext uri="{BB962C8B-B14F-4D97-AF65-F5344CB8AC3E}">
        <p14:creationId xmlns:p14="http://schemas.microsoft.com/office/powerpoint/2010/main" val="183855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169078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69CF11C-52FC-436F-99BB-8FFD2BFB3402}" type="slidenum">
              <a:rPr lang="en-US" smtClean="0"/>
              <a:pPr>
                <a:defRPr/>
              </a:pPr>
              <a:t>31</a:t>
            </a:fld>
            <a:endParaRPr lang="en-US"/>
          </a:p>
        </p:txBody>
      </p:sp>
    </p:spTree>
    <p:extLst>
      <p:ext uri="{BB962C8B-B14F-4D97-AF65-F5344CB8AC3E}">
        <p14:creationId xmlns:p14="http://schemas.microsoft.com/office/powerpoint/2010/main" val="96678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34</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2710A75C-8701-3B48-95CB-DE0C03E6EC17}" type="slidenum">
              <a:rPr lang="en-US" sz="1200">
                <a:solidFill>
                  <a:srgbClr val="000000"/>
                </a:solidFill>
              </a:rPr>
              <a:pPr algn="r"/>
              <a:t>39</a:t>
            </a:fld>
            <a:endParaRPr lang="en-US" sz="1200">
              <a:solidFill>
                <a:srgbClr val="000000"/>
              </a:solidFill>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A01A7FA-1734-4BF3-AAD4-8FA581EEBE08}" type="slidenum">
              <a:rPr lang="en-US" sz="1200"/>
              <a:pPr algn="r" eaLnBrk="0" hangingPunct="0"/>
              <a:t>40</a:t>
            </a:fld>
            <a:endParaRPr lang="en-US" sz="1200"/>
          </a:p>
        </p:txBody>
      </p:sp>
      <p:sp>
        <p:nvSpPr>
          <p:cNvPr id="11878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8788" name="Rectangle 3"/>
          <p:cNvSpPr>
            <a:spLocks noGrp="1" noChangeArrowheads="1"/>
          </p:cNvSpPr>
          <p:nvPr>
            <p:ph type="body" idx="1"/>
          </p:nvPr>
        </p:nvSpPr>
        <p:spPr>
          <a:noFill/>
          <a:ln>
            <a:solidFill>
              <a:srgbClr val="000000"/>
            </a:solidFill>
          </a:ln>
        </p:spPr>
        <p:txBody>
          <a:bodyPr/>
          <a:lstStyle/>
          <a:p>
            <a:pPr eaLnBrk="1" hangingPunct="1"/>
            <a:endParaRPr lang="en-US">
              <a:latin typeface="Times" pitchFamily="18" charset="0"/>
              <a:ea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5859E883-1C52-FF4F-B312-DF93CA84BC8F}" type="slidenum">
              <a:rPr lang="en-US" sz="1200">
                <a:solidFill>
                  <a:srgbClr val="000000"/>
                </a:solidFill>
                <a:latin typeface="Times" charset="0"/>
              </a:rPr>
              <a:pPr algn="r"/>
              <a:t>41</a:t>
            </a:fld>
            <a:endParaRPr lang="en-US" sz="1200">
              <a:solidFill>
                <a:srgbClr val="000000"/>
              </a:solidFill>
              <a:latin typeface="Times"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CB233A42-FB23-6548-A93C-19A6246B44DC}" type="slidenum">
              <a:rPr lang="en-US" sz="1200">
                <a:solidFill>
                  <a:srgbClr val="000000"/>
                </a:solidFill>
                <a:latin typeface="Times" charset="0"/>
              </a:rPr>
              <a:pPr algn="r"/>
              <a:t>43</a:t>
            </a:fld>
            <a:endParaRPr lang="en-US" sz="1200">
              <a:solidFill>
                <a:srgbClr val="000000"/>
              </a:solidFill>
              <a:latin typeface="Times"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CB233A42-FB23-6548-A93C-19A6246B44DC}" type="slidenum">
              <a:rPr lang="en-US" sz="1200">
                <a:solidFill>
                  <a:srgbClr val="000000"/>
                </a:solidFill>
                <a:latin typeface="Times" charset="0"/>
              </a:rPr>
              <a:pPr algn="r"/>
              <a:t>44</a:t>
            </a:fld>
            <a:endParaRPr lang="en-US" sz="1200">
              <a:solidFill>
                <a:srgbClr val="000000"/>
              </a:solidFill>
              <a:latin typeface="Times"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34852" indent="-282635" eaLnBrk="0" hangingPunct="0">
              <a:defRPr sz="2400">
                <a:solidFill>
                  <a:schemeClr val="tx1"/>
                </a:solidFill>
                <a:latin typeface="Calibri" charset="0"/>
                <a:ea typeface="MS PGothic" charset="0"/>
                <a:cs typeface="MS PGothic" charset="0"/>
              </a:defRPr>
            </a:lvl2pPr>
            <a:lvl3pPr marL="1130541" indent="-226108" eaLnBrk="0" hangingPunct="0">
              <a:defRPr sz="2400">
                <a:solidFill>
                  <a:schemeClr val="tx1"/>
                </a:solidFill>
                <a:latin typeface="Calibri" charset="0"/>
                <a:ea typeface="MS PGothic" charset="0"/>
                <a:cs typeface="MS PGothic" charset="0"/>
              </a:defRPr>
            </a:lvl3pPr>
            <a:lvl4pPr marL="1582758" indent="-226108" eaLnBrk="0" hangingPunct="0">
              <a:defRPr sz="2400">
                <a:solidFill>
                  <a:schemeClr val="tx1"/>
                </a:solidFill>
                <a:latin typeface="Calibri" charset="0"/>
                <a:ea typeface="MS PGothic" charset="0"/>
                <a:cs typeface="MS PGothic" charset="0"/>
              </a:defRPr>
            </a:lvl4pPr>
            <a:lvl5pPr marL="2034974" indent="-226108" eaLnBrk="0" hangingPunct="0">
              <a:defRPr sz="2400">
                <a:solidFill>
                  <a:schemeClr val="tx1"/>
                </a:solidFill>
                <a:latin typeface="Calibri" charset="0"/>
                <a:ea typeface="MS PGothic" charset="0"/>
                <a:cs typeface="MS PGothic" charset="0"/>
              </a:defRPr>
            </a:lvl5pPr>
            <a:lvl6pPr marL="2487191" indent="-226108" eaLnBrk="0" fontAlgn="base" hangingPunct="0">
              <a:spcBef>
                <a:spcPct val="0"/>
              </a:spcBef>
              <a:spcAft>
                <a:spcPct val="0"/>
              </a:spcAft>
              <a:defRPr sz="2400">
                <a:solidFill>
                  <a:schemeClr val="tx1"/>
                </a:solidFill>
                <a:latin typeface="Calibri" charset="0"/>
                <a:ea typeface="MS PGothic" charset="0"/>
                <a:cs typeface="MS PGothic" charset="0"/>
              </a:defRPr>
            </a:lvl6pPr>
            <a:lvl7pPr marL="2939407" indent="-226108" eaLnBrk="0" fontAlgn="base" hangingPunct="0">
              <a:spcBef>
                <a:spcPct val="0"/>
              </a:spcBef>
              <a:spcAft>
                <a:spcPct val="0"/>
              </a:spcAft>
              <a:defRPr sz="2400">
                <a:solidFill>
                  <a:schemeClr val="tx1"/>
                </a:solidFill>
                <a:latin typeface="Calibri" charset="0"/>
                <a:ea typeface="MS PGothic" charset="0"/>
                <a:cs typeface="MS PGothic" charset="0"/>
              </a:defRPr>
            </a:lvl7pPr>
            <a:lvl8pPr marL="3391624" indent="-226108" eaLnBrk="0" fontAlgn="base" hangingPunct="0">
              <a:spcBef>
                <a:spcPct val="0"/>
              </a:spcBef>
              <a:spcAft>
                <a:spcPct val="0"/>
              </a:spcAft>
              <a:defRPr sz="2400">
                <a:solidFill>
                  <a:schemeClr val="tx1"/>
                </a:solidFill>
                <a:latin typeface="Calibri" charset="0"/>
                <a:ea typeface="MS PGothic" charset="0"/>
                <a:cs typeface="MS PGothic" charset="0"/>
              </a:defRPr>
            </a:lvl8pPr>
            <a:lvl9pPr marL="3843840" indent="-226108"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A267F06-70ED-D84C-9CCE-AF3EC10FA057}" type="slidenum">
              <a:rPr lang="en-US" sz="1200"/>
              <a:pPr eaLnBrk="1" hangingPunct="1"/>
              <a:t>45</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2A08817-31C5-504A-B9F2-29906B1F6E24}" type="slidenum">
              <a:rPr lang="en-US" sz="1200">
                <a:solidFill>
                  <a:srgbClr val="000000"/>
                </a:solidFill>
                <a:latin typeface="Times" charset="0"/>
              </a:rPr>
              <a:pPr algn="r"/>
              <a:t>46</a:t>
            </a:fld>
            <a:endParaRPr lang="en-US" sz="1200">
              <a:solidFill>
                <a:srgbClr val="000000"/>
              </a:solidFill>
              <a:latin typeface="Times"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2A08817-31C5-504A-B9F2-29906B1F6E24}" type="slidenum">
              <a:rPr lang="en-US" sz="1200">
                <a:solidFill>
                  <a:srgbClr val="000000"/>
                </a:solidFill>
                <a:latin typeface="Times" charset="0"/>
              </a:rPr>
              <a:pPr algn="r"/>
              <a:t>47</a:t>
            </a:fld>
            <a:endParaRPr lang="en-US" sz="1200">
              <a:solidFill>
                <a:srgbClr val="000000"/>
              </a:solidFill>
              <a:latin typeface="Times"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399641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4</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48</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366669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49</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1514572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50</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1442758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51</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292044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52</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652412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53</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542849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6992" y="8686489"/>
            <a:ext cx="2971009"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fld id="{17580A11-C11E-E74E-8BA6-280B719F9C1C}" type="slidenum">
              <a:rPr lang="en-US" sz="1200">
                <a:solidFill>
                  <a:srgbClr val="000000"/>
                </a:solidFill>
                <a:latin typeface="Times" charset="0"/>
              </a:rPr>
              <a:pPr algn="r"/>
              <a:t>54</a:t>
            </a:fld>
            <a:endParaRPr lang="en-US" sz="1200">
              <a:solidFill>
                <a:srgbClr val="000000"/>
              </a:solidFill>
              <a:latin typeface="Times"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MS PGothic" charset="0"/>
            </a:endParaRPr>
          </a:p>
        </p:txBody>
      </p:sp>
    </p:spTree>
    <p:extLst>
      <p:ext uri="{BB962C8B-B14F-4D97-AF65-F5344CB8AC3E}">
        <p14:creationId xmlns:p14="http://schemas.microsoft.com/office/powerpoint/2010/main" val="2187417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55</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56</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2790776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a:fld id="{8E635901-5C8F-4ED5-B43D-18410E52B57A}" type="slidenum">
              <a:rPr lang="en-US" sz="1200"/>
              <a:pPr algn="r"/>
              <a:t>57</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2774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37BF8E-6654-4D9A-A996-6804A3193663}" type="slidenum">
              <a:rPr lang="en-US" smtClean="0">
                <a:latin typeface="Times" pitchFamily="18" charset="0"/>
                <a:ea typeface="ＭＳ Ｐゴシック"/>
                <a:cs typeface="ＭＳ Ｐゴシック"/>
              </a:rPr>
              <a:pPr/>
              <a:t>5</a:t>
            </a:fld>
            <a:endParaRPr lang="en-US">
              <a:latin typeface="Times" pitchFamily="18" charset="0"/>
              <a:ea typeface="ＭＳ Ｐゴシック"/>
              <a:cs typeface="ＭＳ Ｐゴシック"/>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Times" pitchFamily="18" charset="0"/>
              <a:ea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a:fld id="{8E635901-5C8F-4ED5-B43D-18410E52B57A}" type="slidenum">
              <a:rPr lang="en-US" sz="1200"/>
              <a:pPr algn="r"/>
              <a:t>58</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3941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6</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a:ea typeface="Times"/>
                <a:cs typeface="Times"/>
                <a:sym typeface="Times"/>
              </a:rPr>
              <a:t>7</a:t>
            </a:fld>
            <a:endParaRPr sz="1200" b="0" i="0" u="none" strike="noStrike" cap="none">
              <a:solidFill>
                <a:srgbClr val="000000"/>
              </a:solidFill>
              <a:latin typeface="Times"/>
              <a:ea typeface="Times"/>
              <a:cs typeface="Times"/>
              <a:sym typeface="Times"/>
            </a:endParaRPr>
          </a:p>
        </p:txBody>
      </p:sp>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40"/>
              </a:spcBef>
              <a:spcAft>
                <a:spcPts val="0"/>
              </a:spcAft>
              <a:buClr>
                <a:schemeClr val="dk1"/>
              </a:buClr>
              <a:buSzPts val="1200"/>
              <a:buFont typeface="Times"/>
              <a:buNone/>
            </a:pPr>
            <a:endParaRPr dirty="0">
              <a:solidFill>
                <a:srgbClr val="003366"/>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a:ea typeface="Times"/>
                <a:cs typeface="Times"/>
                <a:sym typeface="Times"/>
              </a:rPr>
              <a:t>8</a:t>
            </a:fld>
            <a:endParaRPr sz="1200" b="0" i="0" u="none" strike="noStrike" cap="none">
              <a:solidFill>
                <a:srgbClr val="000000"/>
              </a:solidFill>
              <a:latin typeface="Times"/>
              <a:ea typeface="Times"/>
              <a:cs typeface="Times"/>
              <a:sym typeface="Times"/>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40"/>
              </a:spcBef>
              <a:spcAft>
                <a:spcPts val="0"/>
              </a:spcAft>
              <a:buClr>
                <a:schemeClr val="dk1"/>
              </a:buClr>
              <a:buSzPts val="1200"/>
              <a:buFont typeface="Times"/>
              <a:buNone/>
            </a:pPr>
            <a:endParaRPr>
              <a:solidFill>
                <a:srgbClr val="003366"/>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9C5A937-4C32-402D-BCC1-FE37D35CE1D1}" type="slidenum">
              <a:rPr lang="en-US" sz="1200">
                <a:solidFill>
                  <a:prstClr val="black"/>
                </a:solidFill>
              </a:rPr>
              <a:pPr algn="r" eaLnBrk="0" hangingPunct="0"/>
              <a:t>9</a:t>
            </a:fld>
            <a:endParaRPr lang="en-US" sz="120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marL="0" indent="0">
              <a:lnSpc>
                <a:spcPct val="90000"/>
              </a:lnSpc>
              <a:spcBef>
                <a:spcPct val="20000"/>
              </a:spcBef>
              <a:buFontTx/>
              <a:buNone/>
              <a:defRPr/>
            </a:pPr>
            <a:endParaRPr lang="en-US" dirty="0">
              <a:solidFill>
                <a:srgbClr val="003366"/>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28600" y="2647950"/>
            <a:ext cx="6324600" cy="609600"/>
          </a:xfrm>
          <a:prstGeom prst="rect">
            <a:avLst/>
          </a:prstGeom>
        </p:spPr>
        <p:txBody>
          <a:bodyPr/>
          <a:lstStyle>
            <a:lvl1pPr marL="0" indent="0">
              <a:buNone/>
              <a:defRPr sz="2800" b="1">
                <a:solidFill>
                  <a:schemeClr val="tx1"/>
                </a:solidFill>
                <a:latin typeface="Arial" panose="020B0604020202020204" pitchFamily="34" charset="0"/>
                <a:cs typeface="Arial" panose="020B0604020202020204" pitchFamily="34" charset="0"/>
              </a:defRPr>
            </a:lvl1pPr>
          </a:lstStyle>
          <a:p>
            <a:pPr lvl="0"/>
            <a:r>
              <a:rPr lang="en-US" sz="2800" b="1" dirty="0">
                <a:latin typeface="Arial" panose="020B0604020202020204" pitchFamily="34" charset="0"/>
                <a:cs typeface="Arial" panose="020B0604020202020204" pitchFamily="34" charset="0"/>
              </a:rPr>
              <a:t>Master Sub Title</a:t>
            </a:r>
            <a:endParaRPr lang="en-US" dirty="0"/>
          </a:p>
        </p:txBody>
      </p:sp>
      <p:sp>
        <p:nvSpPr>
          <p:cNvPr id="11" name="Text Placeholder 10"/>
          <p:cNvSpPr>
            <a:spLocks noGrp="1"/>
          </p:cNvSpPr>
          <p:nvPr>
            <p:ph type="body" sz="quarter" idx="12" hasCustomPrompt="1"/>
          </p:nvPr>
        </p:nvSpPr>
        <p:spPr>
          <a:xfrm>
            <a:off x="228600" y="1962150"/>
            <a:ext cx="6324600" cy="533400"/>
          </a:xfrm>
          <a:prstGeom prst="rect">
            <a:avLst/>
          </a:prstGeom>
        </p:spPr>
        <p:txBody>
          <a:bodyPr/>
          <a:lstStyle>
            <a:lvl1pPr marL="0" indent="0" algn="l">
              <a:buNone/>
              <a:defRPr sz="4000" b="1" baseline="0">
                <a:solidFill>
                  <a:srgbClr val="553278"/>
                </a:solidFill>
                <a:latin typeface="Arial" panose="020B0604020202020204" pitchFamily="34" charset="0"/>
                <a:cs typeface="Arial" panose="020B0604020202020204" pitchFamily="34" charset="0"/>
              </a:defRPr>
            </a:lvl1pPr>
          </a:lstStyle>
          <a:p>
            <a:pPr lvl="0"/>
            <a:r>
              <a:rPr lang="en-US" dirty="0"/>
              <a:t>Master Title – Arial Bold</a:t>
            </a:r>
          </a:p>
        </p:txBody>
      </p:sp>
    </p:spTree>
    <p:extLst>
      <p:ext uri="{BB962C8B-B14F-4D97-AF65-F5344CB8AC3E}">
        <p14:creationId xmlns:p14="http://schemas.microsoft.com/office/powerpoint/2010/main" val="397628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52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4800" y="1885950"/>
            <a:ext cx="4114800" cy="16764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Section Title-</a:t>
            </a:r>
            <a:br>
              <a:rPr lang="en-US" dirty="0"/>
            </a:br>
            <a:r>
              <a:rPr lang="en-US" dirty="0"/>
              <a:t>Arial Bold</a:t>
            </a:r>
          </a:p>
        </p:txBody>
      </p:sp>
    </p:spTree>
    <p:extLst>
      <p:ext uri="{BB962C8B-B14F-4D97-AF65-F5344CB8AC3E}">
        <p14:creationId xmlns:p14="http://schemas.microsoft.com/office/powerpoint/2010/main" val="267962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8600" y="1504950"/>
            <a:ext cx="7467600" cy="1219200"/>
          </a:xfrm>
          <a:prstGeom prst="rect">
            <a:avLst/>
          </a:prstGeom>
        </p:spPr>
        <p:txBody>
          <a:bodyPr/>
          <a:lstStyle>
            <a:lvl1pPr marL="0" indent="0">
              <a:buNone/>
              <a:defRPr sz="2400" b="0" i="0" baseline="0">
                <a:solidFill>
                  <a:schemeClr val="tx1"/>
                </a:solidFill>
              </a:defRPr>
            </a:lvl1pPr>
          </a:lstStyle>
          <a:p>
            <a:pPr lvl="0"/>
            <a:r>
              <a:rPr lang="en-US" dirty="0"/>
              <a:t>Copy (Arial Regular) 24 point</a:t>
            </a:r>
          </a:p>
        </p:txBody>
      </p:sp>
      <p:sp>
        <p:nvSpPr>
          <p:cNvPr id="7" name="Text Placeholder 6"/>
          <p:cNvSpPr>
            <a:spLocks noGrp="1"/>
          </p:cNvSpPr>
          <p:nvPr>
            <p:ph type="body" sz="quarter" idx="12" hasCustomPrompt="1"/>
          </p:nvPr>
        </p:nvSpPr>
        <p:spPr>
          <a:xfrm>
            <a:off x="228600" y="514350"/>
            <a:ext cx="8382000" cy="762000"/>
          </a:xfrm>
          <a:prstGeom prst="rect">
            <a:avLst/>
          </a:prstGeom>
        </p:spPr>
        <p:txBody>
          <a:bodyPr/>
          <a:lstStyle>
            <a:lvl1pPr marL="0" indent="0">
              <a:buNone/>
              <a:defRPr b="1">
                <a:solidFill>
                  <a:srgbClr val="553278"/>
                </a:solidFill>
              </a:defRPr>
            </a:lvl1pPr>
          </a:lstStyle>
          <a:p>
            <a:pPr lvl="0"/>
            <a:r>
              <a:rPr lang="en-US" dirty="0"/>
              <a:t>Slide Heading – Arial Bold, 32 point</a:t>
            </a:r>
          </a:p>
        </p:txBody>
      </p:sp>
    </p:spTree>
    <p:extLst>
      <p:ext uri="{BB962C8B-B14F-4D97-AF65-F5344CB8AC3E}">
        <p14:creationId xmlns:p14="http://schemas.microsoft.com/office/powerpoint/2010/main" val="1797515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11/17/2020</a:t>
            </a:fld>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1" y="140194"/>
            <a:ext cx="3505200" cy="914693"/>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553278"/>
                </a:solidFill>
              </a:rPr>
              <a:pPr/>
              <a:t>‹#›</a:t>
            </a:fld>
            <a:endParaRPr lang="en-US" sz="1200" dirty="0">
              <a:solidFill>
                <a:srgbClr val="55327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2893" y="4324350"/>
            <a:ext cx="2470413" cy="70637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0"/>
            <a:ext cx="914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7600" y="4629150"/>
            <a:ext cx="1363351" cy="389830"/>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rra.Lloyd-lester@omh.n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sychiatrictimes.com/view/characteristics-completed-suicid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ncbi.nlm.nih.gov/pubmed/2698985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onder.cdc.gov/controller/saved/D76/D13F924" TargetMode="External"/><Relationship Id="rId3" Type="http://schemas.openxmlformats.org/officeDocument/2006/relationships/notesSlide" Target="../notesSlides/notesSlide19.xml"/><Relationship Id="rId7" Type="http://schemas.openxmlformats.org/officeDocument/2006/relationships/image" Target="../media/image1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hyperlink" Target="http://wonder.cdc.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nchs/nvss/deaths.ht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hsph.harvard.edu/hicrc/nviss/documents/Suicide%20Summary%202001.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isqars-viz.cdc.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hyperlink" Target="https://www.cdc.gov/brfss/index.html" TargetMode="External"/><Relationship Id="rId4" Type="http://schemas.openxmlformats.org/officeDocument/2006/relationships/hyperlink" Target="https://wonder.cdc.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vimeo.com/17576164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hsph.harvard.edu/means-matter/"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hyperlink" Target="https://efsgv.org/learn/policies/lethal-means-safety-counseling/#:~:text=Lethal%20means%20safety%20counseling%20gives,means%20until%20the%20risk%20decreases." TargetMode="External"/><Relationship Id="rId3" Type="http://schemas.openxmlformats.org/officeDocument/2006/relationships/hyperlink" Target="https://www.mentalhealth.va.gov/suicide_prevention/docs/Toolkit_Safe_Firearm_Storage_CLEARED_508_2-24-20.pdf" TargetMode="External"/><Relationship Id="rId7" Type="http://schemas.openxmlformats.org/officeDocument/2006/relationships/hyperlink" Target="https://afsp.org/firearms-and-suicide-prevention-education-program" TargetMode="External"/><Relationship Id="rId2" Type="http://schemas.openxmlformats.org/officeDocument/2006/relationships/hyperlink" Target="https://efsgv.org/wp-content/uploads/2017/09/Breaking-through-Barriers-September-2017-Consortium-for-Risk-Based-Firearm-Policy-FINAL.pdf" TargetMode="External"/><Relationship Id="rId1" Type="http://schemas.openxmlformats.org/officeDocument/2006/relationships/slideLayout" Target="../slideLayouts/slideLayout5.xml"/><Relationship Id="rId6" Type="http://schemas.openxmlformats.org/officeDocument/2006/relationships/hyperlink" Target="https://www.pdhealth.mil/news/blog/managing-suicide-risk-and-access-firearms-guidelines-providers-0" TargetMode="External"/><Relationship Id="rId11" Type="http://schemas.openxmlformats.org/officeDocument/2006/relationships/hyperlink" Target="https://cdn1.sph.harvard.edu/wp-content/uploads/sites/127/2018/09/State-Laws-Pertaining-to-Temporary-Firearm-Transfer-to-Protect-Persons-At-Risk.pdf" TargetMode="External"/><Relationship Id="rId5" Type="http://schemas.openxmlformats.org/officeDocument/2006/relationships/hyperlink" Target="https://www.mentalhealth.va.gov/suicide_prevention/docs/Pocket-Card-for-Clinicians-Means-Safety-Messaging_508_CLEARED_9-3-19.pdf" TargetMode="External"/><Relationship Id="rId10" Type="http://schemas.openxmlformats.org/officeDocument/2006/relationships/hyperlink" Target="https://lawcenter.giffords.org/gun-laws/state-law/new-york/" TargetMode="External"/><Relationship Id="rId4" Type="http://schemas.openxmlformats.org/officeDocument/2006/relationships/hyperlink" Target="https://www.healthleadersmedia.com/clinical-care/health-system-targets-gun-safety-prevent-suicide" TargetMode="External"/><Relationship Id="rId9" Type="http://schemas.openxmlformats.org/officeDocument/2006/relationships/hyperlink" Target="https://www.nraila.org/gun-laws/state-gun-laws/new-y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s://vimeo.com/232528101" TargetMode="External"/><Relationship Id="rId3" Type="http://schemas.openxmlformats.org/officeDocument/2006/relationships/hyperlink" Target="https://www.mentalhealth.va.gov/suicide_prevention/docs/Brochure-for-Veterans-Means-Safety-Messaging_508_CLEARED_11-15-19.pdf" TargetMode="External"/><Relationship Id="rId7" Type="http://schemas.openxmlformats.org/officeDocument/2006/relationships/hyperlink" Target="https://static1.squarespace.com/static/5533c618e4b0e276c293c601/t/5849bb50893fc02ec4c33905/1481227090874/UFS_Brochure.pdf" TargetMode="External"/><Relationship Id="rId2" Type="http://schemas.openxmlformats.org/officeDocument/2006/relationships/hyperlink" Target="https://www.blogs.va.gov/VAntage/70891/va-offers-veterans-new-resources-safely-store-lethal-means/" TargetMode="External"/><Relationship Id="rId1" Type="http://schemas.openxmlformats.org/officeDocument/2006/relationships/slideLayout" Target="../slideLayouts/slideLayout5.xml"/><Relationship Id="rId6" Type="http://schemas.openxmlformats.org/officeDocument/2006/relationships/hyperlink" Target="https://www.hsph.harvard.edu/means-matter/#:~:text=Our%20Mission,owner%20groups%20to%20prevent%20suicide." TargetMode="External"/><Relationship Id="rId5" Type="http://schemas.openxmlformats.org/officeDocument/2006/relationships/hyperlink" Target="https://static1.squarespace.com/static/5b19e25e89c1722037f0fdab/t/5e0bd6d145b7b142084b51a4/1577834195224/Veterans%2C+Firearms+and+Suicide+-+Importance+of+Lethal+Means+Safety+as+a+Prevention+Strategy.pdf" TargetMode="External"/><Relationship Id="rId4" Type="http://schemas.openxmlformats.org/officeDocument/2006/relationships/hyperlink" Target="https://afsp.org/firearms-and-suicide-prevention-education-program" TargetMode="External"/><Relationship Id="rId9" Type="http://schemas.openxmlformats.org/officeDocument/2006/relationships/hyperlink" Target="https://www.youtube.com/watch?v=w3gFeRNskv0"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mailto:Garra.Lloyd-lester@omh.ny.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800" y="1047750"/>
            <a:ext cx="8610600" cy="830997"/>
          </a:xfrm>
          <a:prstGeom prst="rect">
            <a:avLst/>
          </a:prstGeom>
          <a:noFill/>
          <a:ln>
            <a:noFill/>
          </a:ln>
        </p:spPr>
        <p:txBody>
          <a:bodyPr wrap="square" rtlCol="0">
            <a:spAutoFit/>
          </a:bodyPr>
          <a:lstStyle/>
          <a:p>
            <a:pPr algn="ctr"/>
            <a:r>
              <a:rPr lang="en-US" sz="2400" b="1" dirty="0">
                <a:solidFill>
                  <a:srgbClr val="7030A0"/>
                </a:solidFill>
                <a:latin typeface="Arial" panose="020B0604020202020204" pitchFamily="34" charset="0"/>
                <a:ea typeface="ＭＳ Ｐゴシック"/>
                <a:cs typeface="Arial" panose="020B0604020202020204" pitchFamily="34" charset="0"/>
              </a:rPr>
              <a:t>Why Means Matter-presentation for NYSARH</a:t>
            </a:r>
          </a:p>
          <a:p>
            <a:pPr algn="ctr"/>
            <a:r>
              <a:rPr lang="en-US" sz="2400" b="1" dirty="0">
                <a:solidFill>
                  <a:srgbClr val="7030A0"/>
                </a:solidFill>
                <a:latin typeface="Arial" panose="020B0604020202020204" pitchFamily="34" charset="0"/>
                <a:ea typeface="ＭＳ Ｐゴシック"/>
                <a:cs typeface="Arial" panose="020B0604020202020204" pitchFamily="34" charset="0"/>
              </a:rPr>
              <a:t>November 19, 2020 </a:t>
            </a:r>
            <a:endParaRPr lang="en-US" sz="2400" b="1" dirty="0">
              <a:solidFill>
                <a:srgbClr val="553278"/>
              </a:solidFill>
              <a:latin typeface="Arial" panose="020B0604020202020204" pitchFamily="34" charset="0"/>
              <a:cs typeface="Arial" panose="020B0604020202020204" pitchFamily="34" charset="0"/>
            </a:endParaRPr>
          </a:p>
        </p:txBody>
      </p:sp>
      <p:sp>
        <p:nvSpPr>
          <p:cNvPr id="4" name="TextBox 3"/>
          <p:cNvSpPr txBox="1"/>
          <p:nvPr/>
        </p:nvSpPr>
        <p:spPr>
          <a:xfrm>
            <a:off x="533400" y="4019550"/>
            <a:ext cx="8382000" cy="1200329"/>
          </a:xfrm>
          <a:prstGeom prst="rect">
            <a:avLst/>
          </a:prstGeom>
          <a:no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Presenter: Garra Lloyd-Lester, Director of Community and Coalition Initiatives at SPCNY</a:t>
            </a:r>
          </a:p>
          <a:p>
            <a:r>
              <a:rPr lang="en-US" b="1" dirty="0">
                <a:solidFill>
                  <a:schemeClr val="bg1"/>
                </a:solidFill>
                <a:latin typeface="Arial" panose="020B0604020202020204" pitchFamily="34" charset="0"/>
                <a:cs typeface="Arial" panose="020B0604020202020204" pitchFamily="34" charset="0"/>
                <a:hlinkClick r:id="rId3"/>
              </a:rPr>
              <a:t>Garra.Lloyd-lester@omh.ny.gov</a:t>
            </a:r>
            <a:r>
              <a:rPr lang="en-US" b="1" dirty="0">
                <a:solidFill>
                  <a:schemeClr val="bg1"/>
                </a:solidFill>
                <a:latin typeface="Arial" panose="020B0604020202020204" pitchFamily="34" charset="0"/>
                <a:cs typeface="Arial" panose="020B0604020202020204" pitchFamily="34" charset="0"/>
              </a:rPr>
              <a:t> or 518-810-1453</a:t>
            </a:r>
          </a:p>
          <a:p>
            <a:endParaRPr lang="en-US" b="1"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1B436C88-F464-4482-B09F-0FBD46121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57676"/>
            <a:ext cx="2590800" cy="1272879"/>
          </a:xfrm>
          <a:prstGeom prst="rect">
            <a:avLst/>
          </a:prstGeom>
        </p:spPr>
      </p:pic>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876800" y="288938"/>
            <a:ext cx="3819525" cy="742950"/>
          </a:xfrm>
          <a:prstGeom prst="rect">
            <a:avLst/>
          </a:prstGeom>
          <a:noFill/>
          <a:ln w="9525">
            <a:noFill/>
            <a:miter lim="800000"/>
            <a:headEnd/>
            <a:tailEnd/>
          </a:ln>
        </p:spPr>
        <p:txBody>
          <a:bodyPr anchor="ctr"/>
          <a:lstStyle/>
          <a:p>
            <a:r>
              <a:rPr lang="en-US" sz="3200" b="1" dirty="0">
                <a:solidFill>
                  <a:srgbClr val="7030A0"/>
                </a:solidFill>
                <a:latin typeface="Arial" panose="020B0604020202020204" pitchFamily="34" charset="0"/>
                <a:cs typeface="Arial" panose="020B0604020202020204" pitchFamily="34" charset="0"/>
              </a:rPr>
              <a:t>Suicidal Crises</a:t>
            </a:r>
          </a:p>
        </p:txBody>
      </p:sp>
      <p:sp>
        <p:nvSpPr>
          <p:cNvPr id="6" name="Rectangle 3"/>
          <p:cNvSpPr txBox="1">
            <a:spLocks noChangeArrowheads="1"/>
          </p:cNvSpPr>
          <p:nvPr/>
        </p:nvSpPr>
        <p:spPr bwMode="auto">
          <a:xfrm>
            <a:off x="204219" y="1276350"/>
            <a:ext cx="8939781" cy="23622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4794" indent="-254794">
              <a:spcBef>
                <a:spcPct val="20000"/>
              </a:spcBef>
              <a:buFontTx/>
              <a:buChar char="•"/>
              <a:defRPr/>
            </a:pPr>
            <a:r>
              <a:rPr lang="en-US" dirty="0">
                <a:solidFill>
                  <a:srgbClr val="7030A0"/>
                </a:solidFill>
                <a:latin typeface="Arial" panose="020B0604020202020204" pitchFamily="34" charset="0"/>
                <a:cs typeface="Arial" panose="020B0604020202020204" pitchFamily="34" charset="0"/>
              </a:rPr>
              <a:t>Acute phase—when you’re actually ready to pull the trigger or swallow the poison—is often brief.</a:t>
            </a:r>
          </a:p>
          <a:p>
            <a:pPr marL="254794" indent="-254794">
              <a:spcBef>
                <a:spcPct val="20000"/>
              </a:spcBef>
              <a:buFontTx/>
              <a:buChar char="•"/>
              <a:defRPr/>
            </a:pPr>
            <a:r>
              <a:rPr lang="en-US" dirty="0">
                <a:solidFill>
                  <a:srgbClr val="7030A0"/>
                </a:solidFill>
                <a:latin typeface="Arial" panose="020B0604020202020204" pitchFamily="34" charset="0"/>
                <a:cs typeface="Arial" panose="020B0604020202020204" pitchFamily="34" charset="0"/>
              </a:rPr>
              <a:t>Overwhelming impulse to die often fades. May never recur or may flare up episodically. Rarely a chronic state.</a:t>
            </a:r>
          </a:p>
          <a:p>
            <a:pPr marL="254794" indent="-254794">
              <a:spcBef>
                <a:spcPct val="20000"/>
              </a:spcBef>
              <a:buFontTx/>
              <a:buChar char="•"/>
              <a:defRPr/>
            </a:pPr>
            <a:r>
              <a:rPr lang="en-US" dirty="0">
                <a:solidFill>
                  <a:srgbClr val="7030A0"/>
                </a:solidFill>
                <a:latin typeface="Arial" panose="020B0604020202020204" pitchFamily="34" charset="0"/>
                <a:cs typeface="Arial" panose="020B0604020202020204" pitchFamily="34" charset="0"/>
              </a:rPr>
              <a:t>Escalation from misery to ideation to attempt can be fast. Hard to predict; may be triggered by external event.</a:t>
            </a:r>
          </a:p>
          <a:p>
            <a:pPr marL="254794" indent="-254794">
              <a:spcBef>
                <a:spcPct val="20000"/>
              </a:spcBef>
              <a:buFontTx/>
              <a:buChar char="•"/>
              <a:defRPr/>
            </a:pPr>
            <a:r>
              <a:rPr lang="en-US" dirty="0">
                <a:solidFill>
                  <a:srgbClr val="7030A0"/>
                </a:solidFill>
                <a:latin typeface="Arial" panose="020B0604020202020204" pitchFamily="34" charset="0"/>
                <a:cs typeface="Arial" panose="020B0604020202020204" pitchFamily="34" charset="0"/>
              </a:rPr>
              <a:t>Period of vulnerability may last a while; but acute suicidal flare-ups are typically brief.</a:t>
            </a:r>
          </a:p>
          <a:p>
            <a:pPr>
              <a:lnSpc>
                <a:spcPct val="90000"/>
              </a:lnSpc>
              <a:spcBef>
                <a:spcPct val="20000"/>
              </a:spcBef>
              <a:defRPr/>
            </a:pPr>
            <a:endParaRPr lang="en-US" sz="1500" kern="0" dirty="0">
              <a:solidFill>
                <a:srgbClr val="003366"/>
              </a:solidFill>
              <a:latin typeface="Calibri" panose="020F0502020204030204" pitchFamily="34" charset="0"/>
            </a:endParaRPr>
          </a:p>
          <a:p>
            <a:pPr marL="254794" indent="-254794">
              <a:lnSpc>
                <a:spcPct val="90000"/>
              </a:lnSpc>
              <a:spcBef>
                <a:spcPct val="20000"/>
              </a:spcBef>
              <a:defRPr/>
            </a:pPr>
            <a:endParaRPr lang="en-US" sz="1350" kern="0" dirty="0">
              <a:solidFill>
                <a:srgbClr val="003366"/>
              </a:solidFill>
              <a:latin typeface="Calibri" panose="020F0502020204030204" pitchFamily="34" charset="0"/>
            </a:endParaRPr>
          </a:p>
          <a:p>
            <a:pPr marL="254794" indent="-254794">
              <a:lnSpc>
                <a:spcPct val="90000"/>
              </a:lnSpc>
              <a:spcBef>
                <a:spcPct val="20000"/>
              </a:spcBef>
              <a:defRPr/>
            </a:pPr>
            <a:endParaRPr lang="en-US" sz="2100" kern="0" dirty="0">
              <a:solidFill>
                <a:srgbClr val="003366"/>
              </a:solidFill>
              <a:latin typeface="Calibri" panose="020F0502020204030204" pitchFamily="34" charset="0"/>
            </a:endParaRPr>
          </a:p>
          <a:p>
            <a:pPr marL="254794" indent="-254794">
              <a:lnSpc>
                <a:spcPct val="90000"/>
              </a:lnSpc>
              <a:spcBef>
                <a:spcPct val="20000"/>
              </a:spcBef>
              <a:defRPr/>
            </a:pPr>
            <a:endParaRPr lang="en-US" sz="2100" i="1" kern="0" dirty="0">
              <a:solidFill>
                <a:srgbClr val="003366"/>
              </a:solidFill>
              <a:latin typeface="Calibri" panose="020F0502020204030204" pitchFamily="34" charset="0"/>
            </a:endParaRPr>
          </a:p>
        </p:txBody>
      </p:sp>
      <p:sp>
        <p:nvSpPr>
          <p:cNvPr id="3" name="Freeform 2"/>
          <p:cNvSpPr/>
          <p:nvPr/>
        </p:nvSpPr>
        <p:spPr>
          <a:xfrm>
            <a:off x="204219" y="787426"/>
            <a:ext cx="3321235" cy="4096022"/>
          </a:xfrm>
          <a:custGeom>
            <a:avLst/>
            <a:gdLst>
              <a:gd name="connsiteX0" fmla="*/ 2001009 w 4428313"/>
              <a:gd name="connsiteY0" fmla="*/ 4284100 h 5461363"/>
              <a:gd name="connsiteX1" fmla="*/ 3093209 w 4428313"/>
              <a:gd name="connsiteY1" fmla="*/ 4246000 h 5461363"/>
              <a:gd name="connsiteX2" fmla="*/ 4312409 w 4428313"/>
              <a:gd name="connsiteY2" fmla="*/ 4144400 h 5461363"/>
              <a:gd name="connsiteX3" fmla="*/ 4325109 w 4428313"/>
              <a:gd name="connsiteY3" fmla="*/ 4207900 h 5461363"/>
              <a:gd name="connsiteX4" fmla="*/ 3842509 w 4428313"/>
              <a:gd name="connsiteY4" fmla="*/ 5452500 h 5461363"/>
              <a:gd name="connsiteX5" fmla="*/ 1785109 w 4428313"/>
              <a:gd name="connsiteY5" fmla="*/ 3484000 h 5461363"/>
              <a:gd name="connsiteX6" fmla="*/ 96009 w 4428313"/>
              <a:gd name="connsiteY6" fmla="*/ 16900 h 5461363"/>
              <a:gd name="connsiteX7" fmla="*/ 197609 w 4428313"/>
              <a:gd name="connsiteY7" fmla="*/ 2074300 h 546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8313" h="5461363">
                <a:moveTo>
                  <a:pt x="2001009" y="4284100"/>
                </a:moveTo>
                <a:cubicBezTo>
                  <a:pt x="2354492" y="4276691"/>
                  <a:pt x="2707976" y="4269283"/>
                  <a:pt x="3093209" y="4246000"/>
                </a:cubicBezTo>
                <a:cubicBezTo>
                  <a:pt x="3478442" y="4222717"/>
                  <a:pt x="4107092" y="4150750"/>
                  <a:pt x="4312409" y="4144400"/>
                </a:cubicBezTo>
                <a:cubicBezTo>
                  <a:pt x="4517726" y="4138050"/>
                  <a:pt x="4403426" y="3989883"/>
                  <a:pt x="4325109" y="4207900"/>
                </a:cubicBezTo>
                <a:cubicBezTo>
                  <a:pt x="4246792" y="4425917"/>
                  <a:pt x="4265842" y="5573150"/>
                  <a:pt x="3842509" y="5452500"/>
                </a:cubicBezTo>
                <a:cubicBezTo>
                  <a:pt x="3419176" y="5331850"/>
                  <a:pt x="2409526" y="4389933"/>
                  <a:pt x="1785109" y="3484000"/>
                </a:cubicBezTo>
                <a:cubicBezTo>
                  <a:pt x="1160692" y="2578067"/>
                  <a:pt x="360592" y="251850"/>
                  <a:pt x="96009" y="16900"/>
                </a:cubicBezTo>
                <a:cubicBezTo>
                  <a:pt x="-168574" y="-218050"/>
                  <a:pt x="197609" y="2074300"/>
                  <a:pt x="197609" y="2074300"/>
                </a:cubicBezTo>
              </a:path>
            </a:pathLst>
          </a:custGeom>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Tree>
    <p:extLst>
      <p:ext uri="{BB962C8B-B14F-4D97-AF65-F5344CB8AC3E}">
        <p14:creationId xmlns:p14="http://schemas.microsoft.com/office/powerpoint/2010/main" val="130016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0"/>
          <p:cNvSpPr txBox="1">
            <a:spLocks noChangeArrowheads="1"/>
          </p:cNvSpPr>
          <p:nvPr/>
        </p:nvSpPr>
        <p:spPr bwMode="auto">
          <a:xfrm>
            <a:off x="7543800" y="4174600"/>
            <a:ext cx="1297504" cy="215444"/>
          </a:xfrm>
          <a:prstGeom prst="rect">
            <a:avLst/>
          </a:prstGeom>
          <a:noFill/>
          <a:ln w="9525">
            <a:noFill/>
            <a:miter lim="800000"/>
            <a:headEnd/>
            <a:tailEnd/>
          </a:ln>
        </p:spPr>
        <p:txBody>
          <a:bodyPr wrap="square">
            <a:spAutoFit/>
          </a:bodyPr>
          <a:lstStyle/>
          <a:p>
            <a:pPr algn="r" eaLnBrk="0" hangingPunct="0">
              <a:spcBef>
                <a:spcPct val="50000"/>
              </a:spcBef>
            </a:pPr>
            <a:r>
              <a:rPr lang="en-US" sz="800" b="1" dirty="0" err="1">
                <a:solidFill>
                  <a:schemeClr val="bg1"/>
                </a:solidFill>
                <a:latin typeface="Arial"/>
                <a:cs typeface="Arial"/>
              </a:rPr>
              <a:t>Deisenhammer</a:t>
            </a:r>
            <a:r>
              <a:rPr lang="en-US" sz="800" b="1" dirty="0">
                <a:solidFill>
                  <a:schemeClr val="bg1"/>
                </a:solidFill>
                <a:latin typeface="Arial"/>
                <a:cs typeface="Arial"/>
              </a:rPr>
              <a:t> 2009</a:t>
            </a:r>
          </a:p>
        </p:txBody>
      </p:sp>
      <p:sp>
        <p:nvSpPr>
          <p:cNvPr id="3" name="TextBox 2"/>
          <p:cNvSpPr txBox="1"/>
          <p:nvPr/>
        </p:nvSpPr>
        <p:spPr>
          <a:xfrm>
            <a:off x="3886200" y="129999"/>
            <a:ext cx="3861955" cy="707886"/>
          </a:xfrm>
          <a:prstGeom prst="rect">
            <a:avLst/>
          </a:prstGeom>
          <a:noFill/>
        </p:spPr>
        <p:txBody>
          <a:bodyPr wrap="none" rtlCol="0">
            <a:spAutoFit/>
          </a:bodyPr>
          <a:lstStyle/>
          <a:p>
            <a:r>
              <a:rPr lang="en-US" sz="4000" b="1" dirty="0">
                <a:solidFill>
                  <a:srgbClr val="7030A0"/>
                </a:solidFill>
                <a:latin typeface="Arial" panose="020B0604020202020204" pitchFamily="34" charset="0"/>
                <a:cs typeface="Arial" panose="020B0604020202020204" pitchFamily="34" charset="0"/>
              </a:rPr>
              <a:t>Suicidal Crises</a:t>
            </a:r>
          </a:p>
        </p:txBody>
      </p:sp>
      <p:sp>
        <p:nvSpPr>
          <p:cNvPr id="8" name="TextBox 7"/>
          <p:cNvSpPr txBox="1"/>
          <p:nvPr/>
        </p:nvSpPr>
        <p:spPr>
          <a:xfrm>
            <a:off x="172220" y="970331"/>
            <a:ext cx="3200400" cy="2677656"/>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People seen in the hospital following a suicide attempt were asked when they had </a:t>
            </a:r>
            <a:r>
              <a:rPr lang="en-US" sz="2400" i="1" dirty="0">
                <a:solidFill>
                  <a:srgbClr val="7030A0"/>
                </a:solidFill>
                <a:latin typeface="Arial" panose="020B0604020202020204" pitchFamily="34" charset="0"/>
                <a:cs typeface="Arial" panose="020B0604020202020204" pitchFamily="34" charset="0"/>
              </a:rPr>
              <a:t>first</a:t>
            </a:r>
            <a:r>
              <a:rPr lang="en-US" sz="2400" dirty="0">
                <a:solidFill>
                  <a:srgbClr val="7030A0"/>
                </a:solidFill>
                <a:latin typeface="Arial" panose="020B0604020202020204" pitchFamily="34" charset="0"/>
                <a:cs typeface="Arial" panose="020B0604020202020204" pitchFamily="34" charset="0"/>
              </a:rPr>
              <a:t> started thinking about making that attempt.</a:t>
            </a:r>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55695" y="747688"/>
            <a:ext cx="4907280" cy="304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0" y="770688"/>
            <a:ext cx="4411743" cy="553998"/>
          </a:xfrm>
          <a:prstGeom prst="rect">
            <a:avLst/>
          </a:prstGeom>
          <a:noFill/>
          <a:ln>
            <a:noFill/>
          </a:ln>
        </p:spPr>
        <p:txBody>
          <a:bodyPr wrap="square" rtlCol="0">
            <a:spAutoFit/>
          </a:bodyPr>
          <a:lstStyle/>
          <a:p>
            <a:r>
              <a:rPr lang="en-US" sz="1500" b="1" dirty="0">
                <a:solidFill>
                  <a:srgbClr val="7030A0"/>
                </a:solidFill>
                <a:latin typeface="Arial" panose="020B0604020202020204" pitchFamily="34" charset="0"/>
                <a:cs typeface="Arial" panose="020B0604020202020204" pitchFamily="34" charset="0"/>
              </a:rPr>
              <a:t>What percent said within </a:t>
            </a:r>
            <a:r>
              <a:rPr lang="en-US" sz="1500" b="1" dirty="0">
                <a:solidFill>
                  <a:srgbClr val="00B050"/>
                </a:solidFill>
                <a:latin typeface="Arial" panose="020B0604020202020204" pitchFamily="34" charset="0"/>
                <a:cs typeface="Arial" panose="020B0604020202020204" pitchFamily="34" charset="0"/>
              </a:rPr>
              <a:t>10 minutes </a:t>
            </a:r>
            <a:r>
              <a:rPr lang="en-US" sz="1500" b="1" dirty="0">
                <a:solidFill>
                  <a:srgbClr val="7030A0"/>
                </a:solidFill>
                <a:latin typeface="Arial" panose="020B0604020202020204" pitchFamily="34" charset="0"/>
                <a:cs typeface="Arial" panose="020B0604020202020204" pitchFamily="34" charset="0"/>
              </a:rPr>
              <a:t>of attempting</a:t>
            </a:r>
            <a:r>
              <a:rPr lang="en-US" sz="1500" dirty="0">
                <a:solidFill>
                  <a:srgbClr val="002060"/>
                </a:solidFill>
                <a:latin typeface="Calibri" panose="020F0502020204030204" pitchFamily="34" charset="0"/>
                <a:cs typeface="Proxima Nova Semibold"/>
              </a:rPr>
              <a:t>?</a:t>
            </a:r>
          </a:p>
        </p:txBody>
      </p:sp>
      <p:sp>
        <p:nvSpPr>
          <p:cNvPr id="2" name="TextBox 1"/>
          <p:cNvSpPr txBox="1"/>
          <p:nvPr/>
        </p:nvSpPr>
        <p:spPr>
          <a:xfrm>
            <a:off x="4460431" y="1359391"/>
            <a:ext cx="399432" cy="1569660"/>
          </a:xfrm>
          <a:prstGeom prst="rect">
            <a:avLst/>
          </a:prstGeom>
          <a:solidFill>
            <a:schemeClr val="tx1"/>
          </a:solidFill>
        </p:spPr>
        <p:txBody>
          <a:bodyPr wrap="square" rtlCol="0">
            <a:spAutoFit/>
          </a:bodyPr>
          <a:lstStyle/>
          <a:p>
            <a:pPr algn="ctr"/>
            <a:endParaRPr lang="en-US" sz="2400" b="1" dirty="0">
              <a:solidFill>
                <a:srgbClr val="C00000"/>
              </a:solidFill>
            </a:endParaRPr>
          </a:p>
          <a:p>
            <a:pPr algn="ctr"/>
            <a:endParaRPr lang="en-US" sz="2400" b="1" dirty="0">
              <a:solidFill>
                <a:srgbClr val="C00000"/>
              </a:solidFill>
            </a:endParaRPr>
          </a:p>
          <a:p>
            <a:pPr algn="ctr"/>
            <a:endParaRPr lang="en-US" sz="2400" b="1" dirty="0">
              <a:solidFill>
                <a:srgbClr val="C00000"/>
              </a:solidFill>
            </a:endParaRPr>
          </a:p>
          <a:p>
            <a:pPr algn="ctr"/>
            <a:r>
              <a:rPr lang="en-US" sz="2400" b="1" dirty="0">
                <a:solidFill>
                  <a:srgbClr val="C00000"/>
                </a:solidFill>
              </a:rPr>
              <a:t>?</a:t>
            </a:r>
          </a:p>
        </p:txBody>
      </p:sp>
      <p:sp>
        <p:nvSpPr>
          <p:cNvPr id="4" name="Rectangle 3"/>
          <p:cNvSpPr/>
          <p:nvPr/>
        </p:nvSpPr>
        <p:spPr bwMode="auto">
          <a:xfrm>
            <a:off x="4460431" y="2495550"/>
            <a:ext cx="3914775" cy="50818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Tree>
    <p:extLst>
      <p:ext uri="{BB962C8B-B14F-4D97-AF65-F5344CB8AC3E}">
        <p14:creationId xmlns:p14="http://schemas.microsoft.com/office/powerpoint/2010/main" val="193772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81400" y="285750"/>
            <a:ext cx="5378076" cy="33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04800" y="1069223"/>
            <a:ext cx="3124200" cy="2585323"/>
          </a:xfrm>
          <a:prstGeom prst="rect">
            <a:avLst/>
          </a:prstGeom>
          <a:noFill/>
        </p:spPr>
        <p:txBody>
          <a:bodyPr wrap="square" rtlCol="0">
            <a:spAutoFit/>
          </a:bodyPr>
          <a:lstStyle/>
          <a:p>
            <a:r>
              <a:rPr lang="en-US" dirty="0">
                <a:solidFill>
                  <a:srgbClr val="7030A0"/>
                </a:solidFill>
                <a:latin typeface="Arial" panose="020B0604020202020204" pitchFamily="34" charset="0"/>
                <a:cs typeface="Arial" panose="020B0604020202020204" pitchFamily="34" charset="0"/>
              </a:rPr>
              <a:t>48% said within </a:t>
            </a:r>
            <a:r>
              <a:rPr lang="en-US" dirty="0">
                <a:solidFill>
                  <a:srgbClr val="C00000"/>
                </a:solidFill>
                <a:latin typeface="Arial" panose="020B0604020202020204" pitchFamily="34" charset="0"/>
                <a:cs typeface="Arial" panose="020B0604020202020204" pitchFamily="34" charset="0"/>
              </a:rPr>
              <a:t>10 minutes of attempting.</a:t>
            </a:r>
          </a:p>
          <a:p>
            <a:r>
              <a:rPr lang="en-US" dirty="0">
                <a:solidFill>
                  <a:srgbClr val="7030A0"/>
                </a:solidFill>
                <a:latin typeface="Arial" panose="020B0604020202020204" pitchFamily="34" charset="0"/>
                <a:cs typeface="Arial" panose="020B0604020202020204" pitchFamily="34" charset="0"/>
              </a:rPr>
              <a:t>Most people who become suicidal have struggled with ongoing, underlying problems. The movement from suicidal idea to attempt can be rapid and unpredictable. </a:t>
            </a:r>
          </a:p>
        </p:txBody>
      </p:sp>
    </p:spTree>
    <p:extLst>
      <p:ext uri="{BB962C8B-B14F-4D97-AF65-F5344CB8AC3E}">
        <p14:creationId xmlns:p14="http://schemas.microsoft.com/office/powerpoint/2010/main" val="278239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1202203"/>
            <a:ext cx="8458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7030A0"/>
                </a:solidFill>
                <a:latin typeface="Arial" panose="020B0604020202020204" pitchFamily="34" charset="0"/>
                <a:cs typeface="Arial" panose="020B0604020202020204" pitchFamily="34" charset="0"/>
              </a:rPr>
              <a:t>Characteristics of Completed Suicides</a:t>
            </a:r>
            <a:r>
              <a:rPr lang="en-US" sz="2400" dirty="0">
                <a:solidFill>
                  <a:srgbClr val="7030A0"/>
                </a:solidFill>
                <a:latin typeface="Arial" panose="020B0604020202020204" pitchFamily="34" charset="0"/>
                <a:cs typeface="Arial" panose="020B0604020202020204" pitchFamily="34" charset="0"/>
              </a:rPr>
              <a:t>-70% were seen by a primary care or mental health provider within 30 days of suicide. Other estimates are as high as 83% for health care contacts*</a:t>
            </a:r>
          </a:p>
          <a:p>
            <a:pPr marL="285750" indent="-285750">
              <a:buFont typeface="Arial" panose="020B0604020202020204" pitchFamily="34" charset="0"/>
              <a:buChar char="•"/>
            </a:pPr>
            <a:r>
              <a:rPr lang="en-US" sz="2400" dirty="0">
                <a:solidFill>
                  <a:srgbClr val="7030A0"/>
                </a:solidFill>
                <a:latin typeface="Arial" panose="020B0604020202020204" pitchFamily="34" charset="0"/>
                <a:cs typeface="Arial" panose="020B0604020202020204" pitchFamily="34" charset="0"/>
              </a:rPr>
              <a:t>lethal means counseling may occur for less than half of ED patients with suicide risk**</a:t>
            </a:r>
            <a:endParaRPr lang="en-US"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AAFE25-0ACD-4DAF-A23C-B52AFF884F32}"/>
              </a:ext>
            </a:extLst>
          </p:cNvPr>
          <p:cNvSpPr/>
          <p:nvPr/>
        </p:nvSpPr>
        <p:spPr>
          <a:xfrm>
            <a:off x="3810000" y="285750"/>
            <a:ext cx="5105400" cy="861774"/>
          </a:xfrm>
          <a:prstGeom prst="rect">
            <a:avLst/>
          </a:prstGeom>
        </p:spPr>
        <p:txBody>
          <a:bodyPr wrap="square">
            <a:spAutoFit/>
          </a:bodyPr>
          <a:lstStyle/>
          <a:p>
            <a:r>
              <a:rPr lang="en-US" sz="2500" b="1" dirty="0">
                <a:solidFill>
                  <a:schemeClr val="accent4"/>
                </a:solidFill>
                <a:latin typeface="Arial" panose="020B0604020202020204" pitchFamily="34" charset="0"/>
                <a:cs typeface="Arial" panose="020B0604020202020204" pitchFamily="34" charset="0"/>
              </a:rPr>
              <a:t>Why Means Matters for health care providers…</a:t>
            </a:r>
            <a:endParaRPr lang="en-US" sz="2500" b="1" i="0" dirty="0">
              <a:solidFill>
                <a:schemeClr val="accent4"/>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EE3020-D2B0-4B2D-A10A-A8B97165ADE9}"/>
              </a:ext>
            </a:extLst>
          </p:cNvPr>
          <p:cNvSpPr/>
          <p:nvPr/>
        </p:nvSpPr>
        <p:spPr>
          <a:xfrm>
            <a:off x="5334000" y="4019550"/>
            <a:ext cx="3657600" cy="615553"/>
          </a:xfrm>
          <a:prstGeom prst="rect">
            <a:avLst/>
          </a:prstGeom>
        </p:spPr>
        <p:txBody>
          <a:bodyPr wrap="square">
            <a:spAutoFit/>
          </a:bodyPr>
          <a:lstStyle/>
          <a:p>
            <a:pPr algn="r"/>
            <a:r>
              <a:rPr lang="en-US" sz="800" b="1" dirty="0">
                <a:solidFill>
                  <a:schemeClr val="bg1"/>
                </a:solidFill>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hlinkClick r:id="rId3"/>
              </a:rPr>
              <a:t>https://www.psychiatrictimes.com/view/characteristics-completed-suicides</a:t>
            </a:r>
            <a:endParaRPr lang="en-US" sz="800" dirty="0">
              <a:latin typeface="Arial" panose="020B0604020202020204" pitchFamily="34" charset="0"/>
              <a:cs typeface="Arial" panose="020B0604020202020204" pitchFamily="34" charset="0"/>
            </a:endParaRPr>
          </a:p>
          <a:p>
            <a:pPr algn="r"/>
            <a:r>
              <a:rPr lang="en-US" sz="800" b="1" dirty="0">
                <a:solidFill>
                  <a:schemeClr val="bg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4"/>
              </a:rPr>
              <a:t>http://www.ncbi.nlm.nih.gov/pubmed/26989850</a:t>
            </a:r>
            <a:endParaRPr lang="en-US" sz="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6963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964738"/>
            <a:ext cx="8458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Interventions by healthcare providers can affect a patient’s storage of firearms which in turn can substantially reduce risk for suicide or other firearm-related injury*</a:t>
            </a: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Patients who received a physician’s verbal or written recommendation were three times more likely to make safe changes in firearms storage practices than patients who did not receive counseling**</a:t>
            </a: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For every 2.5 gun-owning parents who received a pediatrician’s counseling and free cable locks, one parent reported using the cable locks six months later***</a:t>
            </a:r>
          </a:p>
        </p:txBody>
      </p:sp>
      <p:sp>
        <p:nvSpPr>
          <p:cNvPr id="2" name="Rectangle 1">
            <a:extLst>
              <a:ext uri="{FF2B5EF4-FFF2-40B4-BE49-F238E27FC236}">
                <a16:creationId xmlns:a16="http://schemas.microsoft.com/office/drawing/2014/main" id="{0AAAFE25-0ACD-4DAF-A23C-B52AFF884F32}"/>
              </a:ext>
            </a:extLst>
          </p:cNvPr>
          <p:cNvSpPr/>
          <p:nvPr/>
        </p:nvSpPr>
        <p:spPr>
          <a:xfrm>
            <a:off x="3810000" y="285750"/>
            <a:ext cx="5105400" cy="646331"/>
          </a:xfrm>
          <a:prstGeom prst="rect">
            <a:avLst/>
          </a:prstGeom>
        </p:spPr>
        <p:txBody>
          <a:bodyPr wrap="square">
            <a:spAutoFit/>
          </a:bodyPr>
          <a:lstStyle/>
          <a:p>
            <a:r>
              <a:rPr lang="en-US" sz="3600" b="1" dirty="0">
                <a:solidFill>
                  <a:schemeClr val="accent4"/>
                </a:solidFill>
                <a:latin typeface="Arial" panose="020B0604020202020204" pitchFamily="34" charset="0"/>
                <a:cs typeface="Arial" panose="020B0604020202020204" pitchFamily="34" charset="0"/>
              </a:rPr>
              <a:t>…continued</a:t>
            </a:r>
            <a:endParaRPr lang="en-US" sz="3600" b="1" i="0" dirty="0">
              <a:solidFill>
                <a:schemeClr val="accent4"/>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0EE3020-D2B0-4B2D-A10A-A8B97165ADE9}"/>
              </a:ext>
            </a:extLst>
          </p:cNvPr>
          <p:cNvSpPr/>
          <p:nvPr/>
        </p:nvSpPr>
        <p:spPr>
          <a:xfrm>
            <a:off x="3048000" y="3915115"/>
            <a:ext cx="5867400" cy="1231106"/>
          </a:xfrm>
          <a:prstGeom prst="rect">
            <a:avLst/>
          </a:prstGeom>
        </p:spPr>
        <p:txBody>
          <a:bodyPr wrap="square">
            <a:spAutoFit/>
          </a:bodyPr>
          <a:lstStyle/>
          <a:p>
            <a:pPr algn="r"/>
            <a:r>
              <a:rPr lang="en-US" sz="800" b="1" dirty="0">
                <a:solidFill>
                  <a:schemeClr val="bg1"/>
                </a:solidFill>
                <a:latin typeface="Arial" panose="020B0604020202020204" pitchFamily="34" charset="0"/>
                <a:cs typeface="Arial" panose="020B0604020202020204" pitchFamily="34" charset="0"/>
              </a:rPr>
              <a:t>*Grossman, D. C., Mueller, B. A., </a:t>
            </a:r>
            <a:r>
              <a:rPr lang="en-US" sz="800" b="1" dirty="0" err="1">
                <a:solidFill>
                  <a:schemeClr val="bg1"/>
                </a:solidFill>
                <a:latin typeface="Arial" panose="020B0604020202020204" pitchFamily="34" charset="0"/>
                <a:cs typeface="Arial" panose="020B0604020202020204" pitchFamily="34" charset="0"/>
              </a:rPr>
              <a:t>Riedy</a:t>
            </a:r>
            <a:r>
              <a:rPr lang="en-US" sz="800" b="1" dirty="0">
                <a:solidFill>
                  <a:schemeClr val="bg1"/>
                </a:solidFill>
                <a:latin typeface="Arial" panose="020B0604020202020204" pitchFamily="34" charset="0"/>
                <a:cs typeface="Arial" panose="020B0604020202020204" pitchFamily="34" charset="0"/>
              </a:rPr>
              <a:t>, C., Dowd, M. D., </a:t>
            </a:r>
            <a:r>
              <a:rPr lang="en-US" sz="800" b="1" dirty="0" err="1">
                <a:solidFill>
                  <a:schemeClr val="bg1"/>
                </a:solidFill>
                <a:latin typeface="Arial" panose="020B0604020202020204" pitchFamily="34" charset="0"/>
                <a:cs typeface="Arial" panose="020B0604020202020204" pitchFamily="34" charset="0"/>
              </a:rPr>
              <a:t>Villaveces</a:t>
            </a:r>
            <a:r>
              <a:rPr lang="en-US" sz="800" b="1" dirty="0">
                <a:solidFill>
                  <a:schemeClr val="bg1"/>
                </a:solidFill>
                <a:latin typeface="Arial" panose="020B0604020202020204" pitchFamily="34" charset="0"/>
                <a:cs typeface="Arial" panose="020B0604020202020204" pitchFamily="34" charset="0"/>
              </a:rPr>
              <a:t>, A., </a:t>
            </a:r>
            <a:r>
              <a:rPr lang="en-US" sz="800" b="1" dirty="0" err="1">
                <a:solidFill>
                  <a:schemeClr val="bg1"/>
                </a:solidFill>
                <a:latin typeface="Arial" panose="020B0604020202020204" pitchFamily="34" charset="0"/>
                <a:cs typeface="Arial" panose="020B0604020202020204" pitchFamily="34" charset="0"/>
              </a:rPr>
              <a:t>Prodzinski</a:t>
            </a:r>
            <a:r>
              <a:rPr lang="en-US" sz="800" b="1" dirty="0">
                <a:solidFill>
                  <a:schemeClr val="bg1"/>
                </a:solidFill>
                <a:latin typeface="Arial" panose="020B0604020202020204" pitchFamily="34" charset="0"/>
                <a:cs typeface="Arial" panose="020B0604020202020204" pitchFamily="34" charset="0"/>
              </a:rPr>
              <a:t>, J., et al. (2005). Gun storage practices and risk of youth suicide and unintentional firearm injuries. JAMA, 293(6), 707-714</a:t>
            </a:r>
          </a:p>
          <a:p>
            <a:pPr algn="r"/>
            <a:r>
              <a:rPr lang="en-US" sz="800" b="1" dirty="0">
                <a:solidFill>
                  <a:schemeClr val="bg1"/>
                </a:solidFill>
                <a:latin typeface="Arial" panose="020B0604020202020204" pitchFamily="34" charset="0"/>
                <a:cs typeface="Arial" panose="020B0604020202020204" pitchFamily="34" charset="0"/>
              </a:rPr>
              <a:t>**Albright, T. L. &amp; Burge, S. K. (2003). Improving firearm storage habits: Impact of brief office counseling by family physicians. The Journal of the American Board of Family Practice, 16(1), 40-46.</a:t>
            </a:r>
          </a:p>
          <a:p>
            <a:pPr algn="r"/>
            <a:r>
              <a:rPr lang="en-US" sz="800" b="1" dirty="0">
                <a:solidFill>
                  <a:schemeClr val="bg1"/>
                </a:solidFill>
                <a:latin typeface="Arial" panose="020B0604020202020204" pitchFamily="34" charset="0"/>
                <a:cs typeface="Arial" panose="020B0604020202020204" pitchFamily="34" charset="0"/>
              </a:rPr>
              <a:t>***</a:t>
            </a:r>
            <a:r>
              <a:rPr lang="en-US" sz="800" b="1" dirty="0" err="1">
                <a:solidFill>
                  <a:schemeClr val="bg1"/>
                </a:solidFill>
                <a:latin typeface="Arial" panose="020B0604020202020204" pitchFamily="34" charset="0"/>
                <a:cs typeface="Arial" panose="020B0604020202020204" pitchFamily="34" charset="0"/>
              </a:rPr>
              <a:t>Barkin</a:t>
            </a:r>
            <a:r>
              <a:rPr lang="en-US" sz="800" b="1" dirty="0">
                <a:solidFill>
                  <a:schemeClr val="bg1"/>
                </a:solidFill>
                <a:latin typeface="Arial" panose="020B0604020202020204" pitchFamily="34" charset="0"/>
                <a:cs typeface="Arial" panose="020B0604020202020204" pitchFamily="34" charset="0"/>
              </a:rPr>
              <a:t>, S. L., Finch, S. A., Ip, E. H., Scheindlin, B., Craig, J. A., </a:t>
            </a:r>
            <a:r>
              <a:rPr lang="en-US" sz="800" b="1" dirty="0" err="1">
                <a:solidFill>
                  <a:schemeClr val="bg1"/>
                </a:solidFill>
                <a:latin typeface="Arial" panose="020B0604020202020204" pitchFamily="34" charset="0"/>
                <a:cs typeface="Arial" panose="020B0604020202020204" pitchFamily="34" charset="0"/>
              </a:rPr>
              <a:t>Steffes</a:t>
            </a:r>
            <a:r>
              <a:rPr lang="en-US" sz="800" b="1" dirty="0">
                <a:solidFill>
                  <a:schemeClr val="bg1"/>
                </a:solidFill>
                <a:latin typeface="Arial" panose="020B0604020202020204" pitchFamily="34" charset="0"/>
                <a:cs typeface="Arial" panose="020B0604020202020204" pitchFamily="34" charset="0"/>
              </a:rPr>
              <a:t>, J., et al. (2008). Is office-based counseling about media use, timeouts, and firearm storage effective? Results from a cluster-randomized, controlled trial. Pediatrics, 122(1), e15-e25.</a:t>
            </a:r>
          </a:p>
          <a:p>
            <a:endParaRPr lang="en-US" dirty="0"/>
          </a:p>
        </p:txBody>
      </p:sp>
    </p:spTree>
    <p:extLst>
      <p:ext uri="{BB962C8B-B14F-4D97-AF65-F5344CB8AC3E}">
        <p14:creationId xmlns:p14="http://schemas.microsoft.com/office/powerpoint/2010/main" val="235589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D8883-7856-4DFC-BEBF-B2E009510114}"/>
              </a:ext>
            </a:extLst>
          </p:cNvPr>
          <p:cNvSpPr txBox="1"/>
          <p:nvPr/>
        </p:nvSpPr>
        <p:spPr>
          <a:xfrm>
            <a:off x="122464" y="971550"/>
            <a:ext cx="8915400" cy="2200602"/>
          </a:xfrm>
          <a:prstGeom prst="rect">
            <a:avLst/>
          </a:prstGeom>
          <a:solidFill>
            <a:schemeClr val="bg1"/>
          </a:solidFill>
        </p:spPr>
        <p:txBody>
          <a:bodyPr wrap="square" rtlCol="0">
            <a:spAutoFit/>
          </a:bodyPr>
          <a:lstStyle/>
          <a:p>
            <a:pPr marL="0" indent="0">
              <a:spcAft>
                <a:spcPts val="1800"/>
              </a:spcAft>
              <a:buNone/>
            </a:pPr>
            <a:r>
              <a:rPr lang="en-US" sz="3200" b="1" dirty="0">
                <a:solidFill>
                  <a:srgbClr val="7030A0"/>
                </a:solidFill>
                <a:latin typeface="Arial" panose="020B0604020202020204" pitchFamily="34" charset="0"/>
                <a:cs typeface="Arial" panose="020B0604020202020204" pitchFamily="34" charset="0"/>
              </a:rPr>
              <a:t>A Suicide…</a:t>
            </a:r>
            <a:r>
              <a:rPr lang="en-US" dirty="0">
                <a:solidFill>
                  <a:srgbClr val="7030A0"/>
                </a:solidFill>
                <a:latin typeface="Arial" panose="020B0604020202020204" pitchFamily="34" charset="0"/>
                <a:cs typeface="Arial" panose="020B0604020202020204" pitchFamily="34" charset="0"/>
              </a:rPr>
              <a:t>Robert is a 27 year-old with a drug problem. He recently moved back in with his parents after his girlfriend kicked him out of their apartment. When he stopped going to work, his parents contacted a mental health center and urged him to see a counselor. He refused. </a:t>
            </a:r>
          </a:p>
          <a:p>
            <a:pPr marL="0" indent="0">
              <a:buNone/>
            </a:pPr>
            <a:r>
              <a:rPr lang="en-US" dirty="0">
                <a:solidFill>
                  <a:srgbClr val="7030A0"/>
                </a:solidFill>
                <a:latin typeface="Arial" panose="020B0604020202020204" pitchFamily="34" charset="0"/>
                <a:cs typeface="Arial" panose="020B0604020202020204" pitchFamily="34" charset="0"/>
              </a:rPr>
              <a:t>He called his girlfriend, hoping to get back together, but she wouldn’t speak to him. Feeling desperate, he went to the gun cabinet…</a:t>
            </a:r>
            <a:endParaRPr lang="en-US" dirty="0"/>
          </a:p>
        </p:txBody>
      </p:sp>
      <p:sp>
        <p:nvSpPr>
          <p:cNvPr id="4" name="TextBox 3">
            <a:extLst>
              <a:ext uri="{FF2B5EF4-FFF2-40B4-BE49-F238E27FC236}">
                <a16:creationId xmlns:a16="http://schemas.microsoft.com/office/drawing/2014/main" id="{893476BC-9008-4550-8496-920A66D7B6E0}"/>
              </a:ext>
            </a:extLst>
          </p:cNvPr>
          <p:cNvSpPr txBox="1"/>
          <p:nvPr/>
        </p:nvSpPr>
        <p:spPr>
          <a:xfrm>
            <a:off x="114300" y="3172152"/>
            <a:ext cx="8915400" cy="861774"/>
          </a:xfrm>
          <a:prstGeom prst="rect">
            <a:avLst/>
          </a:prstGeom>
          <a:solidFill>
            <a:schemeClr val="bg1"/>
          </a:solidFill>
        </p:spPr>
        <p:txBody>
          <a:bodyPr wrap="square" rtlCol="0">
            <a:spAutoFit/>
          </a:bodyPr>
          <a:lstStyle/>
          <a:p>
            <a:pPr>
              <a:spcAft>
                <a:spcPts val="1800"/>
              </a:spcAft>
            </a:pPr>
            <a:r>
              <a:rPr lang="en-US" dirty="0">
                <a:solidFill>
                  <a:srgbClr val="7030A0"/>
                </a:solidFill>
                <a:latin typeface="Arial" panose="020B0604020202020204" pitchFamily="34" charset="0"/>
                <a:cs typeface="Arial" panose="020B0604020202020204" pitchFamily="34" charset="0"/>
              </a:rPr>
              <a:t>…but the guns were gone. He slashed his wrists. His mother took him to the hospital, and he recovered. </a:t>
            </a:r>
            <a:r>
              <a:rPr lang="en-US" sz="3200" b="1" dirty="0">
                <a:solidFill>
                  <a:srgbClr val="7030A0"/>
                </a:solidFill>
                <a:latin typeface="Arial" panose="020B0604020202020204" pitchFamily="34" charset="0"/>
                <a:cs typeface="Arial" panose="020B0604020202020204" pitchFamily="34" charset="0"/>
              </a:rPr>
              <a:t>…or a Life Saved?</a:t>
            </a:r>
          </a:p>
        </p:txBody>
      </p:sp>
    </p:spTree>
    <p:extLst>
      <p:ext uri="{BB962C8B-B14F-4D97-AF65-F5344CB8AC3E}">
        <p14:creationId xmlns:p14="http://schemas.microsoft.com/office/powerpoint/2010/main" val="14508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54324" y="1276350"/>
            <a:ext cx="5835351" cy="1600200"/>
          </a:xfrm>
          <a:prstGeom prst="rect">
            <a:avLst/>
          </a:prstGeom>
          <a:noFill/>
          <a:ln w="9525">
            <a:noFill/>
            <a:miter lim="800000"/>
            <a:headEnd/>
            <a:tailEnd/>
          </a:ln>
        </p:spPr>
        <p:txBody>
          <a:bodyPr anchor="ctr"/>
          <a:lstStyle/>
          <a:p>
            <a:pPr algn="ctr"/>
            <a:r>
              <a:rPr lang="en-US" sz="6000" dirty="0">
                <a:solidFill>
                  <a:srgbClr val="7030A0"/>
                </a:solidFill>
                <a:latin typeface="Arial" panose="020B0604020202020204" pitchFamily="34" charset="0"/>
                <a:cs typeface="Arial" panose="020B0604020202020204" pitchFamily="34" charset="0"/>
              </a:rPr>
              <a:t>Why did he survive?</a:t>
            </a:r>
          </a:p>
        </p:txBody>
      </p:sp>
    </p:spTree>
    <p:extLst>
      <p:ext uri="{BB962C8B-B14F-4D97-AF65-F5344CB8AC3E}">
        <p14:creationId xmlns:p14="http://schemas.microsoft.com/office/powerpoint/2010/main" val="104046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endParaRPr lang="en-US" sz="2700" dirty="0">
              <a:latin typeface="Calibri" panose="020F0502020204030204" pitchFamily="34" charset="0"/>
              <a:ea typeface="ＭＳ Ｐゴシック"/>
            </a:endParaRPr>
          </a:p>
        </p:txBody>
      </p:sp>
      <p:sp>
        <p:nvSpPr>
          <p:cNvPr id="1029" name="Text Box 8"/>
          <p:cNvSpPr txBox="1">
            <a:spLocks noChangeArrowheads="1"/>
          </p:cNvSpPr>
          <p:nvPr/>
        </p:nvSpPr>
        <p:spPr bwMode="auto">
          <a:xfrm>
            <a:off x="1937831" y="3279530"/>
            <a:ext cx="1228725" cy="300082"/>
          </a:xfrm>
          <a:prstGeom prst="rect">
            <a:avLst/>
          </a:prstGeom>
          <a:noFill/>
          <a:ln w="9525">
            <a:noFill/>
            <a:miter lim="800000"/>
            <a:headEnd/>
            <a:tailEnd/>
          </a:ln>
        </p:spPr>
        <p:txBody>
          <a:bodyPr>
            <a:spAutoFit/>
          </a:bodyPr>
          <a:lstStyle/>
          <a:p>
            <a:pPr eaLnBrk="0" hangingPunct="0">
              <a:spcBef>
                <a:spcPct val="50000"/>
              </a:spcBef>
            </a:pPr>
            <a:r>
              <a:rPr lang="en-US" sz="1350" b="1" dirty="0">
                <a:solidFill>
                  <a:srgbClr val="7030A0"/>
                </a:solidFill>
                <a:latin typeface="Arial" pitchFamily="34" charset="0"/>
              </a:rPr>
              <a:t>Firearms</a:t>
            </a:r>
            <a:endParaRPr lang="en-US" sz="1350" b="1" dirty="0">
              <a:solidFill>
                <a:srgbClr val="7030A0"/>
              </a:solidFill>
              <a:latin typeface="Arial"/>
            </a:endParaRPr>
          </a:p>
        </p:txBody>
      </p:sp>
      <p:sp>
        <p:nvSpPr>
          <p:cNvPr id="1031" name="Text Box 10"/>
          <p:cNvSpPr txBox="1">
            <a:spLocks noChangeArrowheads="1"/>
          </p:cNvSpPr>
          <p:nvPr/>
        </p:nvSpPr>
        <p:spPr bwMode="auto">
          <a:xfrm>
            <a:off x="1807257" y="1103668"/>
            <a:ext cx="1200150" cy="276999"/>
          </a:xfrm>
          <a:prstGeom prst="rect">
            <a:avLst/>
          </a:prstGeom>
          <a:noFill/>
          <a:ln w="9525">
            <a:noFill/>
            <a:miter lim="800000"/>
            <a:headEnd/>
            <a:tailEnd/>
          </a:ln>
        </p:spPr>
        <p:txBody>
          <a:bodyPr>
            <a:spAutoFit/>
          </a:bodyPr>
          <a:lstStyle/>
          <a:p>
            <a:pPr eaLnBrk="0" hangingPunct="0">
              <a:spcBef>
                <a:spcPct val="50000"/>
              </a:spcBef>
            </a:pPr>
            <a:r>
              <a:rPr lang="en-US" sz="1200" b="1" dirty="0">
                <a:solidFill>
                  <a:srgbClr val="7030A0"/>
                </a:solidFill>
                <a:latin typeface="Arial" pitchFamily="34" charset="0"/>
              </a:rPr>
              <a:t>83-90% fatal</a:t>
            </a:r>
            <a:endParaRPr lang="en-US" sz="1350" b="1" dirty="0">
              <a:solidFill>
                <a:srgbClr val="7030A0"/>
              </a:solidFill>
              <a:latin typeface="Arial"/>
            </a:endParaRPr>
          </a:p>
        </p:txBody>
      </p:sp>
      <p:sp>
        <p:nvSpPr>
          <p:cNvPr id="1032" name="Text Box 11"/>
          <p:cNvSpPr txBox="1">
            <a:spLocks noChangeArrowheads="1"/>
          </p:cNvSpPr>
          <p:nvPr/>
        </p:nvSpPr>
        <p:spPr bwMode="auto">
          <a:xfrm>
            <a:off x="358002" y="2331302"/>
            <a:ext cx="1200150" cy="646331"/>
          </a:xfrm>
          <a:prstGeom prst="rect">
            <a:avLst/>
          </a:prstGeom>
          <a:noFill/>
          <a:ln w="9525">
            <a:noFill/>
            <a:miter lim="800000"/>
            <a:headEnd/>
            <a:tailEnd/>
          </a:ln>
        </p:spPr>
        <p:txBody>
          <a:bodyPr>
            <a:spAutoFit/>
          </a:bodyPr>
          <a:lstStyle/>
          <a:p>
            <a:pPr algn="r" eaLnBrk="0" hangingPunct="0">
              <a:spcBef>
                <a:spcPct val="50000"/>
              </a:spcBef>
            </a:pPr>
            <a:r>
              <a:rPr lang="en-US" sz="1200" b="1" dirty="0">
                <a:solidFill>
                  <a:srgbClr val="7030A0"/>
                </a:solidFill>
                <a:latin typeface="Arial" pitchFamily="34" charset="0"/>
              </a:rPr>
              <a:t>10-17% nonfatal, ED-treated</a:t>
            </a:r>
            <a:endParaRPr lang="en-US" sz="1350" b="1" dirty="0">
              <a:solidFill>
                <a:srgbClr val="7030A0"/>
              </a:solidFill>
              <a:latin typeface="Arial"/>
            </a:endParaRPr>
          </a:p>
        </p:txBody>
      </p:sp>
      <p:sp>
        <p:nvSpPr>
          <p:cNvPr id="1035" name="Text Box 17"/>
          <p:cNvSpPr txBox="1">
            <a:spLocks noChangeArrowheads="1"/>
          </p:cNvSpPr>
          <p:nvPr/>
        </p:nvSpPr>
        <p:spPr bwMode="auto">
          <a:xfrm>
            <a:off x="4142084" y="3840269"/>
            <a:ext cx="4690247" cy="230832"/>
          </a:xfrm>
          <a:prstGeom prst="rect">
            <a:avLst/>
          </a:prstGeom>
          <a:noFill/>
          <a:ln w="9525">
            <a:noFill/>
            <a:miter lim="800000"/>
            <a:headEnd/>
            <a:tailEnd/>
          </a:ln>
        </p:spPr>
        <p:txBody>
          <a:bodyPr wrap="square">
            <a:spAutoFit/>
          </a:bodyPr>
          <a:lstStyle/>
          <a:p>
            <a:pPr algn="r" eaLnBrk="0" hangingPunct="0">
              <a:spcBef>
                <a:spcPct val="50000"/>
              </a:spcBef>
            </a:pPr>
            <a:r>
              <a:rPr lang="en-US" sz="900" dirty="0">
                <a:solidFill>
                  <a:schemeClr val="bg1"/>
                </a:solidFill>
                <a:latin typeface="Arial" pitchFamily="34" charset="0"/>
              </a:rPr>
              <a:t>Spicer &amp; Miller, 2000 </a:t>
            </a:r>
            <a:r>
              <a:rPr lang="en-US" sz="900" dirty="0">
                <a:solidFill>
                  <a:schemeClr val="bg1"/>
                </a:solidFill>
                <a:latin typeface="Arial" pitchFamily="34" charset="0"/>
                <a:cs typeface="Arial" pitchFamily="34" charset="0"/>
              </a:rPr>
              <a:t>Based on data from emergency departments and death certificates.</a:t>
            </a:r>
          </a:p>
        </p:txBody>
      </p:sp>
      <p:sp>
        <p:nvSpPr>
          <p:cNvPr id="14" name="TextBox 13"/>
          <p:cNvSpPr txBox="1"/>
          <p:nvPr/>
        </p:nvSpPr>
        <p:spPr>
          <a:xfrm>
            <a:off x="4143365" y="192873"/>
            <a:ext cx="4114800" cy="923330"/>
          </a:xfrm>
          <a:prstGeom prst="rect">
            <a:avLst/>
          </a:prstGeom>
          <a:noFill/>
        </p:spPr>
        <p:txBody>
          <a:bodyPr wrap="square" rtlCol="0">
            <a:spAutoFit/>
          </a:bodyPr>
          <a:lstStyle/>
          <a:p>
            <a:r>
              <a:rPr lang="en-US" sz="1350" b="1" dirty="0">
                <a:solidFill>
                  <a:srgbClr val="7030A0"/>
                </a:solidFill>
                <a:latin typeface="Arial" panose="020B0604020202020204" pitchFamily="34" charset="0"/>
                <a:cs typeface="Arial" panose="020B0604020202020204" pitchFamily="34" charset="0"/>
              </a:rPr>
              <a:t>If Robert had used a gun, his odds of dying would have been 9 out of 10.</a:t>
            </a:r>
          </a:p>
          <a:p>
            <a:endParaRPr lang="en-US" sz="1350" b="1" dirty="0">
              <a:solidFill>
                <a:srgbClr val="7030A0"/>
              </a:solidFill>
              <a:latin typeface="Arial" panose="020B0604020202020204" pitchFamily="34" charset="0"/>
              <a:cs typeface="Arial" panose="020B0604020202020204" pitchFamily="34" charset="0"/>
            </a:endParaRPr>
          </a:p>
          <a:p>
            <a:r>
              <a:rPr lang="en-US" sz="1350" b="1" dirty="0">
                <a:solidFill>
                  <a:srgbClr val="7030A0"/>
                </a:solidFill>
                <a:latin typeface="Arial" panose="020B0604020202020204" pitchFamily="34" charset="0"/>
                <a:cs typeface="Arial" panose="020B0604020202020204" pitchFamily="34" charset="0"/>
              </a:rPr>
              <a:t>What are the odds using sharps or overdose? </a:t>
            </a:r>
          </a:p>
        </p:txBody>
      </p:sp>
      <p:pic>
        <p:nvPicPr>
          <p:cNvPr id="2" name="Picture 1">
            <a:extLst>
              <a:ext uri="{FF2B5EF4-FFF2-40B4-BE49-F238E27FC236}">
                <a16:creationId xmlns:a16="http://schemas.microsoft.com/office/drawing/2014/main" id="{29C4B631-A64A-4E63-8F1A-8494E0B44E9D}"/>
              </a:ext>
            </a:extLst>
          </p:cNvPr>
          <p:cNvPicPr>
            <a:picLocks noChangeAspect="1"/>
          </p:cNvPicPr>
          <p:nvPr/>
        </p:nvPicPr>
        <p:blipFill>
          <a:blip r:embed="rId3"/>
          <a:stretch>
            <a:fillRect/>
          </a:stretch>
        </p:blipFill>
        <p:spPr>
          <a:xfrm>
            <a:off x="1720738" y="1376337"/>
            <a:ext cx="1555862" cy="1871336"/>
          </a:xfrm>
          <a:prstGeom prst="rect">
            <a:avLst/>
          </a:prstGeom>
        </p:spPr>
      </p:pic>
      <p:pic>
        <p:nvPicPr>
          <p:cNvPr id="3" name="Picture 2">
            <a:extLst>
              <a:ext uri="{FF2B5EF4-FFF2-40B4-BE49-F238E27FC236}">
                <a16:creationId xmlns:a16="http://schemas.microsoft.com/office/drawing/2014/main" id="{85864676-3771-454D-87B9-F3CB6E640D4E}"/>
              </a:ext>
            </a:extLst>
          </p:cNvPr>
          <p:cNvPicPr>
            <a:picLocks noChangeAspect="1"/>
          </p:cNvPicPr>
          <p:nvPr/>
        </p:nvPicPr>
        <p:blipFill>
          <a:blip r:embed="rId4"/>
          <a:stretch>
            <a:fillRect/>
          </a:stretch>
        </p:blipFill>
        <p:spPr>
          <a:xfrm>
            <a:off x="4142084" y="1116203"/>
            <a:ext cx="4023438" cy="2580403"/>
          </a:xfrm>
          <a:prstGeom prst="rect">
            <a:avLst/>
          </a:prstGeom>
        </p:spPr>
      </p:pic>
      <p:sp>
        <p:nvSpPr>
          <p:cNvPr id="18" name="Text Box 17">
            <a:extLst>
              <a:ext uri="{FF2B5EF4-FFF2-40B4-BE49-F238E27FC236}">
                <a16:creationId xmlns:a16="http://schemas.microsoft.com/office/drawing/2014/main" id="{BE11514C-4E74-4022-8EDC-2A68DFAE6FF4}"/>
              </a:ext>
            </a:extLst>
          </p:cNvPr>
          <p:cNvSpPr txBox="1">
            <a:spLocks noChangeArrowheads="1"/>
          </p:cNvSpPr>
          <p:nvPr/>
        </p:nvSpPr>
        <p:spPr bwMode="auto">
          <a:xfrm>
            <a:off x="190500" y="4299430"/>
            <a:ext cx="8763000" cy="738664"/>
          </a:xfrm>
          <a:prstGeom prst="rect">
            <a:avLst/>
          </a:prstGeom>
          <a:noFill/>
          <a:ln w="9525">
            <a:noFill/>
            <a:miter lim="800000"/>
            <a:headEnd/>
            <a:tailEnd/>
          </a:ln>
        </p:spPr>
        <p:txBody>
          <a:bodyPr wrap="square">
            <a:spAutoFit/>
          </a:bodyPr>
          <a:lstStyle/>
          <a:p>
            <a:pPr algn="r" eaLnBrk="0" hangingPunct="0">
              <a:spcBef>
                <a:spcPct val="50000"/>
              </a:spcBef>
            </a:pPr>
            <a:r>
              <a:rPr lang="en-US" sz="1400" b="1" dirty="0">
                <a:solidFill>
                  <a:srgbClr val="FFFFFF"/>
                </a:solidFill>
                <a:latin typeface="Arial" panose="020B0604020202020204" pitchFamily="34" charset="0"/>
                <a:cs typeface="Arial" panose="020B0604020202020204" pitchFamily="34" charset="0"/>
              </a:rPr>
              <a:t>NOTE: We caution against broadly disseminating these specific numbers to the general public. People’s perception that overdose and cutting are more lethal than they usually are probably saves many lives.</a:t>
            </a:r>
          </a:p>
        </p:txBody>
      </p:sp>
    </p:spTree>
    <p:extLst>
      <p:ext uri="{BB962C8B-B14F-4D97-AF65-F5344CB8AC3E}">
        <p14:creationId xmlns:p14="http://schemas.microsoft.com/office/powerpoint/2010/main" val="33966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51299" y="1461401"/>
            <a:ext cx="5835351" cy="742950"/>
          </a:xfrm>
          <a:prstGeom prst="rect">
            <a:avLst/>
          </a:prstGeom>
          <a:noFill/>
          <a:ln w="9525">
            <a:noFill/>
            <a:miter lim="800000"/>
            <a:headEnd/>
            <a:tailEnd/>
          </a:ln>
        </p:spPr>
        <p:txBody>
          <a:bodyPr anchor="ctr"/>
          <a:lstStyle/>
          <a:p>
            <a:pPr marL="385763" indent="-385763">
              <a:lnSpc>
                <a:spcPct val="114000"/>
              </a:lnSpc>
              <a:buAutoNum type="arabicPeriod"/>
            </a:pPr>
            <a:r>
              <a:rPr lang="en-US" dirty="0">
                <a:solidFill>
                  <a:srgbClr val="7030A0"/>
                </a:solidFill>
                <a:latin typeface="Arial" panose="020B0604020202020204" pitchFamily="34" charset="0"/>
                <a:cs typeface="Arial" panose="020B0604020202020204" pitchFamily="34" charset="0"/>
              </a:rPr>
              <a:t>The acute phase of a suicidal crisis is often brief.</a:t>
            </a:r>
          </a:p>
          <a:p>
            <a:pPr marL="385763" indent="-385763">
              <a:lnSpc>
                <a:spcPct val="114000"/>
              </a:lnSpc>
              <a:buAutoNum type="arabicPeriod"/>
            </a:pPr>
            <a:r>
              <a:rPr lang="en-US" dirty="0">
                <a:solidFill>
                  <a:srgbClr val="7030A0"/>
                </a:solidFill>
                <a:latin typeface="Arial" panose="020B0604020202020204" pitchFamily="34" charset="0"/>
                <a:cs typeface="Arial" panose="020B0604020202020204" pitchFamily="34" charset="0"/>
              </a:rPr>
              <a:t>Some methods are far more lethal than others.</a:t>
            </a:r>
          </a:p>
          <a:p>
            <a:pPr marL="385763" indent="-385763">
              <a:lnSpc>
                <a:spcPct val="114000"/>
              </a:lnSpc>
              <a:buAutoNum type="arabicPeriod"/>
            </a:pPr>
            <a:r>
              <a:rPr lang="en-US" dirty="0">
                <a:solidFill>
                  <a:srgbClr val="003366"/>
                </a:solidFill>
                <a:latin typeface="Arial" panose="020B0604020202020204" pitchFamily="34" charset="0"/>
                <a:cs typeface="Arial" panose="020B0604020202020204" pitchFamily="34" charset="0"/>
              </a:rPr>
              <a:t> </a:t>
            </a:r>
          </a:p>
        </p:txBody>
      </p:sp>
      <p:sp>
        <p:nvSpPr>
          <p:cNvPr id="6" name="Rectangle 2"/>
          <p:cNvSpPr>
            <a:spLocks noChangeArrowheads="1"/>
          </p:cNvSpPr>
          <p:nvPr/>
        </p:nvSpPr>
        <p:spPr bwMode="auto">
          <a:xfrm>
            <a:off x="4568974" y="285750"/>
            <a:ext cx="2906769" cy="742950"/>
          </a:xfrm>
          <a:prstGeom prst="rect">
            <a:avLst/>
          </a:prstGeom>
          <a:noFill/>
          <a:ln w="9525">
            <a:noFill/>
            <a:miter lim="800000"/>
            <a:headEnd/>
            <a:tailEnd/>
          </a:ln>
        </p:spPr>
        <p:txBody>
          <a:bodyPr anchor="ctr"/>
          <a:lstStyle/>
          <a:p>
            <a:r>
              <a:rPr lang="en-US" sz="2400" b="1" dirty="0">
                <a:solidFill>
                  <a:srgbClr val="7030A0"/>
                </a:solidFill>
                <a:latin typeface="Arial" panose="020B0604020202020204" pitchFamily="34" charset="0"/>
                <a:cs typeface="Arial" panose="020B0604020202020204" pitchFamily="34" charset="0"/>
              </a:rPr>
              <a:t>Why Means Matter</a:t>
            </a:r>
          </a:p>
        </p:txBody>
      </p:sp>
    </p:spTree>
    <p:extLst>
      <p:ext uri="{BB962C8B-B14F-4D97-AF65-F5344CB8AC3E}">
        <p14:creationId xmlns:p14="http://schemas.microsoft.com/office/powerpoint/2010/main" val="386611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800600" y="171450"/>
            <a:ext cx="2905125" cy="742950"/>
          </a:xfrm>
          <a:prstGeom prst="rect">
            <a:avLst/>
          </a:prstGeom>
          <a:noFill/>
          <a:ln w="9525">
            <a:noFill/>
            <a:miter lim="800000"/>
            <a:headEnd/>
            <a:tailEnd/>
          </a:ln>
        </p:spPr>
        <p:txBody>
          <a:bodyPr anchor="ctr"/>
          <a:lstStyle/>
          <a:p>
            <a:r>
              <a:rPr lang="en-US" sz="2000" b="1" dirty="0">
                <a:solidFill>
                  <a:srgbClr val="7030A0"/>
                </a:solidFill>
                <a:latin typeface="Arial" panose="020B0604020202020204" pitchFamily="34" charset="0"/>
                <a:cs typeface="Arial" panose="020B0604020202020204" pitchFamily="34" charset="0"/>
              </a:rPr>
              <a:t>Method Lethality</a:t>
            </a:r>
          </a:p>
        </p:txBody>
      </p:sp>
      <p:sp>
        <p:nvSpPr>
          <p:cNvPr id="6" name="Rectangle 3"/>
          <p:cNvSpPr txBox="1">
            <a:spLocks noChangeArrowheads="1"/>
          </p:cNvSpPr>
          <p:nvPr/>
        </p:nvSpPr>
        <p:spPr bwMode="auto">
          <a:xfrm>
            <a:off x="419100" y="1276350"/>
            <a:ext cx="8305800" cy="22860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4794" indent="-254794">
              <a:lnSpc>
                <a:spcPct val="90000"/>
              </a:lnSpc>
              <a:spcBef>
                <a:spcPct val="20000"/>
              </a:spcBef>
              <a:buFontTx/>
              <a:buChar char="•"/>
              <a:defRPr/>
            </a:pPr>
            <a:r>
              <a:rPr lang="en-US" sz="2000" dirty="0">
                <a:solidFill>
                  <a:srgbClr val="7030A0"/>
                </a:solidFill>
                <a:latin typeface="Arial" panose="020B0604020202020204" pitchFamily="34" charset="0"/>
                <a:cs typeface="Arial" panose="020B0604020202020204" pitchFamily="34" charset="0"/>
              </a:rPr>
              <a:t>Method of attempt: one of biggest factors governing whether the person lives or dies.</a:t>
            </a:r>
          </a:p>
          <a:p>
            <a:pPr marL="254794" indent="-254794">
              <a:lnSpc>
                <a:spcPct val="90000"/>
              </a:lnSpc>
              <a:spcBef>
                <a:spcPct val="20000"/>
              </a:spcBef>
              <a:buFontTx/>
              <a:buChar char="•"/>
              <a:defRPr/>
            </a:pPr>
            <a:r>
              <a:rPr lang="en-US" sz="2000" dirty="0">
                <a:solidFill>
                  <a:srgbClr val="7030A0"/>
                </a:solidFill>
                <a:latin typeface="Arial" panose="020B0604020202020204" pitchFamily="34" charset="0"/>
                <a:cs typeface="Arial" panose="020B0604020202020204" pitchFamily="34" charset="0"/>
              </a:rPr>
              <a:t>Intent matters; but means also matter.</a:t>
            </a:r>
          </a:p>
          <a:p>
            <a:pPr marL="254794" indent="-254794">
              <a:lnSpc>
                <a:spcPct val="90000"/>
              </a:lnSpc>
              <a:spcBef>
                <a:spcPct val="20000"/>
              </a:spcBef>
              <a:buFontTx/>
              <a:buChar char="•"/>
              <a:defRPr/>
            </a:pPr>
            <a:r>
              <a:rPr lang="en-US" sz="2000" dirty="0">
                <a:solidFill>
                  <a:srgbClr val="7030A0"/>
                </a:solidFill>
                <a:latin typeface="Arial" panose="020B0604020202020204" pitchFamily="34" charset="0"/>
                <a:cs typeface="Arial" panose="020B0604020202020204" pitchFamily="34" charset="0"/>
              </a:rPr>
              <a:t>As in Robert’s case, the method choice was governed by both intent and </a:t>
            </a:r>
            <a:r>
              <a:rPr lang="en-US" sz="2000" b="1" i="1" dirty="0">
                <a:solidFill>
                  <a:srgbClr val="7030A0"/>
                </a:solidFill>
                <a:latin typeface="Arial" panose="020B0604020202020204" pitchFamily="34" charset="0"/>
                <a:cs typeface="Arial" panose="020B0604020202020204" pitchFamily="34" charset="0"/>
              </a:rPr>
              <a:t>ready access</a:t>
            </a:r>
            <a:r>
              <a:rPr lang="en-US" sz="2000" dirty="0">
                <a:solidFill>
                  <a:srgbClr val="7030A0"/>
                </a:solidFill>
                <a:latin typeface="Arial" panose="020B0604020202020204" pitchFamily="34" charset="0"/>
                <a:cs typeface="Arial" panose="020B0604020202020204" pitchFamily="34" charset="0"/>
              </a:rPr>
              <a:t>. </a:t>
            </a:r>
          </a:p>
          <a:p>
            <a:pPr marL="254794" indent="-254794">
              <a:lnSpc>
                <a:spcPct val="90000"/>
              </a:lnSpc>
              <a:spcBef>
                <a:spcPct val="20000"/>
              </a:spcBef>
              <a:buFontTx/>
              <a:buChar char="•"/>
              <a:defRPr/>
            </a:pPr>
            <a:r>
              <a:rPr lang="en-US" sz="2000" dirty="0">
                <a:solidFill>
                  <a:srgbClr val="7030A0"/>
                </a:solidFill>
                <a:latin typeface="Arial" panose="020B0604020202020204" pitchFamily="34" charset="0"/>
                <a:cs typeface="Arial" panose="020B0604020202020204" pitchFamily="34" charset="0"/>
              </a:rPr>
              <a:t>Ready access is particularly important when attempts occur rapidly with little or no planning. </a:t>
            </a:r>
          </a:p>
          <a:p>
            <a:pPr marL="254794" indent="-254794">
              <a:lnSpc>
                <a:spcPct val="90000"/>
              </a:lnSpc>
              <a:spcBef>
                <a:spcPct val="20000"/>
              </a:spcBef>
              <a:defRPr/>
            </a:pPr>
            <a:endParaRPr lang="en-US" sz="200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200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2000" i="1" kern="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73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NYWHYS1">
            <a:extLst>
              <a:ext uri="{FF2B5EF4-FFF2-40B4-BE49-F238E27FC236}">
                <a16:creationId xmlns:a16="http://schemas.microsoft.com/office/drawing/2014/main" id="{F2218DDB-7A77-420F-9814-4CB182F8702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74" t="8496" r="1199" b="19279"/>
          <a:stretch/>
        </p:blipFill>
        <p:spPr bwMode="auto">
          <a:xfrm>
            <a:off x="3733800" y="447585"/>
            <a:ext cx="5224545" cy="2914472"/>
          </a:xfrm>
          <a:prstGeom prst="rect">
            <a:avLst/>
          </a:prstGeom>
          <a:noFill/>
          <a:ln w="9525">
            <a:noFill/>
            <a:miter lim="800000"/>
            <a:headEnd/>
            <a:tailEnd/>
          </a:ln>
        </p:spPr>
      </p:pic>
      <p:sp>
        <p:nvSpPr>
          <p:cNvPr id="4" name="TextBox 3">
            <a:extLst>
              <a:ext uri="{FF2B5EF4-FFF2-40B4-BE49-F238E27FC236}">
                <a16:creationId xmlns:a16="http://schemas.microsoft.com/office/drawing/2014/main" id="{7D910BE8-0689-41F3-93C3-2C7B30AD557B}"/>
              </a:ext>
            </a:extLst>
          </p:cNvPr>
          <p:cNvSpPr txBox="1"/>
          <p:nvPr/>
        </p:nvSpPr>
        <p:spPr>
          <a:xfrm>
            <a:off x="80075" y="1581150"/>
            <a:ext cx="3886200" cy="1200329"/>
          </a:xfrm>
          <a:prstGeom prst="rect">
            <a:avLst/>
          </a:prstGeom>
          <a:noFill/>
        </p:spPr>
        <p:txBody>
          <a:bodyPr wrap="square" rtlCol="0">
            <a:spAutoFit/>
          </a:bodyPr>
          <a:lstStyle/>
          <a:p>
            <a:r>
              <a:rPr lang="en-US" dirty="0">
                <a:solidFill>
                  <a:srgbClr val="7030A0"/>
                </a:solidFill>
                <a:latin typeface="Arial" panose="020B0604020202020204" pitchFamily="34" charset="0"/>
                <a:cs typeface="Arial" panose="020B0604020202020204" pitchFamily="34" charset="0"/>
              </a:rPr>
              <a:t>Traditionally suicide prevention has been focused on who takes their life, when, where and especially </a:t>
            </a:r>
            <a:r>
              <a:rPr lang="en-US" b="1" i="1" dirty="0">
                <a:solidFill>
                  <a:srgbClr val="7030A0"/>
                </a:solidFill>
                <a:latin typeface="Arial" panose="020B0604020202020204" pitchFamily="34" charset="0"/>
                <a:cs typeface="Arial" panose="020B0604020202020204" pitchFamily="34" charset="0"/>
              </a:rPr>
              <a:t>why</a:t>
            </a:r>
          </a:p>
        </p:txBody>
      </p:sp>
    </p:spTree>
    <p:extLst>
      <p:ext uri="{BB962C8B-B14F-4D97-AF65-F5344CB8AC3E}">
        <p14:creationId xmlns:p14="http://schemas.microsoft.com/office/powerpoint/2010/main" val="123023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4"/>
          <p:cNvSpPr txBox="1">
            <a:spLocks noChangeArrowheads="1"/>
          </p:cNvSpPr>
          <p:nvPr/>
        </p:nvSpPr>
        <p:spPr bwMode="auto">
          <a:xfrm>
            <a:off x="5022651" y="3894972"/>
            <a:ext cx="2695575" cy="369332"/>
          </a:xfrm>
          <a:prstGeom prst="rect">
            <a:avLst/>
          </a:prstGeom>
          <a:noFill/>
          <a:ln w="9525">
            <a:noFill/>
            <a:miter lim="800000"/>
            <a:headEnd/>
            <a:tailEnd/>
          </a:ln>
        </p:spPr>
        <p:txBody>
          <a:bodyPr>
            <a:spAutoFit/>
          </a:bodyPr>
          <a:lstStyle/>
          <a:p>
            <a:pPr algn="ctr" eaLnBrk="0" hangingPunct="0">
              <a:spcBef>
                <a:spcPct val="50000"/>
              </a:spcBef>
            </a:pPr>
            <a:r>
              <a:rPr lang="en-US" b="1" dirty="0">
                <a:solidFill>
                  <a:schemeClr val="bg1"/>
                </a:solidFill>
                <a:latin typeface="Arial" panose="020B0604020202020204" pitchFamily="34" charset="0"/>
                <a:cs typeface="Arial" panose="020B0604020202020204" pitchFamily="34" charset="0"/>
              </a:rPr>
              <a:t>Nonfatal</a:t>
            </a:r>
          </a:p>
        </p:txBody>
      </p:sp>
      <p:sp>
        <p:nvSpPr>
          <p:cNvPr id="3078" name="Text Box 5"/>
          <p:cNvSpPr txBox="1">
            <a:spLocks noChangeArrowheads="1"/>
          </p:cNvSpPr>
          <p:nvPr/>
        </p:nvSpPr>
        <p:spPr bwMode="auto">
          <a:xfrm>
            <a:off x="1445063" y="3913806"/>
            <a:ext cx="2757488"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a:solidFill>
                  <a:schemeClr val="bg1"/>
                </a:solidFill>
                <a:latin typeface="Arial" panose="020B0604020202020204" pitchFamily="34" charset="0"/>
                <a:cs typeface="Arial" panose="020B0604020202020204" pitchFamily="34" charset="0"/>
              </a:rPr>
              <a:t>Fatal </a:t>
            </a:r>
          </a:p>
        </p:txBody>
      </p:sp>
      <p:graphicFrame>
        <p:nvGraphicFramePr>
          <p:cNvPr id="3074" name="Object 2"/>
          <p:cNvGraphicFramePr>
            <a:graphicFrameLocks noChangeAspect="1"/>
          </p:cNvGraphicFramePr>
          <p:nvPr>
            <p:extLst>
              <p:ext uri="{D42A27DB-BD31-4B8C-83A1-F6EECF244321}">
                <p14:modId xmlns:p14="http://schemas.microsoft.com/office/powerpoint/2010/main" val="3224524319"/>
              </p:ext>
            </p:extLst>
          </p:nvPr>
        </p:nvGraphicFramePr>
        <p:xfrm>
          <a:off x="4712493" y="645318"/>
          <a:ext cx="2867620" cy="3323800"/>
        </p:xfrm>
        <a:graphic>
          <a:graphicData uri="http://schemas.openxmlformats.org/presentationml/2006/ole">
            <mc:AlternateContent xmlns:mc="http://schemas.openxmlformats.org/markup-compatibility/2006">
              <mc:Choice xmlns:v="urn:schemas-microsoft-com:vml" Requires="v">
                <p:oleObj spid="_x0000_s3180" name="Worksheet" r:id="rId4" imgW="3686192" imgH="4257541" progId="Excel.Sheet.8">
                  <p:embed/>
                </p:oleObj>
              </mc:Choice>
              <mc:Fallback>
                <p:oleObj name="Worksheet" r:id="rId4" imgW="3686192" imgH="4257541" progId="Excel.Sheet.8">
                  <p:embed/>
                  <p:pic>
                    <p:nvPicPr>
                      <p:cNvPr id="3074" name="Object 2"/>
                      <p:cNvPicPr>
                        <a:picLocks noChangeAspect="1" noChangeArrowheads="1"/>
                      </p:cNvPicPr>
                      <p:nvPr/>
                    </p:nvPicPr>
                    <p:blipFill>
                      <a:blip r:embed="rId5"/>
                      <a:srcRect/>
                      <a:stretch>
                        <a:fillRect/>
                      </a:stretch>
                    </p:blipFill>
                    <p:spPr bwMode="auto">
                      <a:xfrm>
                        <a:off x="4712493" y="645318"/>
                        <a:ext cx="2867620" cy="3323800"/>
                      </a:xfrm>
                      <a:prstGeom prst="rect">
                        <a:avLst/>
                      </a:prstGeom>
                      <a:noFill/>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068794176"/>
              </p:ext>
            </p:extLst>
          </p:nvPr>
        </p:nvGraphicFramePr>
        <p:xfrm>
          <a:off x="1361090" y="543991"/>
          <a:ext cx="2943820" cy="3634679"/>
        </p:xfrm>
        <a:graphic>
          <a:graphicData uri="http://schemas.openxmlformats.org/presentationml/2006/ole">
            <mc:AlternateContent xmlns:mc="http://schemas.openxmlformats.org/markup-compatibility/2006">
              <mc:Choice xmlns:v="urn:schemas-microsoft-com:vml" Requires="v">
                <p:oleObj spid="_x0000_s3181" name="Worksheet" r:id="rId6" imgW="3067151" imgH="3886310" progId="Excel.Sheet.8">
                  <p:embed/>
                </p:oleObj>
              </mc:Choice>
              <mc:Fallback>
                <p:oleObj name="Worksheet" r:id="rId6" imgW="3067151" imgH="3886310" progId="Excel.Sheet.8">
                  <p:embed/>
                  <p:pic>
                    <p:nvPicPr>
                      <p:cNvPr id="3075" name="Object 3"/>
                      <p:cNvPicPr>
                        <a:picLocks noChangeAspect="1" noChangeArrowheads="1"/>
                      </p:cNvPicPr>
                      <p:nvPr/>
                    </p:nvPicPr>
                    <p:blipFill>
                      <a:blip r:embed="rId7"/>
                      <a:srcRect/>
                      <a:stretch>
                        <a:fillRect/>
                      </a:stretch>
                    </p:blipFill>
                    <p:spPr bwMode="auto">
                      <a:xfrm>
                        <a:off x="1361090" y="543991"/>
                        <a:ext cx="2943820" cy="3634679"/>
                      </a:xfrm>
                      <a:prstGeom prst="rect">
                        <a:avLst/>
                      </a:prstGeom>
                      <a:noFill/>
                    </p:spPr>
                  </p:pic>
                </p:oleObj>
              </mc:Fallback>
            </mc:AlternateContent>
          </a:graphicData>
        </a:graphic>
      </p:graphicFrame>
      <p:sp>
        <p:nvSpPr>
          <p:cNvPr id="3079" name="Rectangle 2"/>
          <p:cNvSpPr>
            <a:spLocks noChangeArrowheads="1"/>
          </p:cNvSpPr>
          <p:nvPr/>
        </p:nvSpPr>
        <p:spPr bwMode="auto">
          <a:xfrm>
            <a:off x="4038600" y="171450"/>
            <a:ext cx="4724400" cy="742950"/>
          </a:xfrm>
          <a:prstGeom prst="rect">
            <a:avLst/>
          </a:prstGeom>
          <a:noFill/>
          <a:ln w="9525">
            <a:noFill/>
            <a:miter lim="800000"/>
            <a:headEnd/>
            <a:tailEnd/>
          </a:ln>
        </p:spPr>
        <p:txBody>
          <a:bodyPr anchor="ctr"/>
          <a:lstStyle/>
          <a:p>
            <a:r>
              <a:rPr lang="en-US" sz="2400" b="1" dirty="0">
                <a:solidFill>
                  <a:srgbClr val="7030A0"/>
                </a:solidFill>
                <a:latin typeface="Arial" panose="020B0604020202020204" pitchFamily="34" charset="0"/>
                <a:cs typeface="Arial" panose="020B0604020202020204" pitchFamily="34" charset="0"/>
              </a:rPr>
              <a:t>Methods of Self-Harm, U.S</a:t>
            </a:r>
            <a:r>
              <a:rPr lang="en-US" sz="2400" dirty="0">
                <a:solidFill>
                  <a:srgbClr val="B47A00"/>
                </a:solidFill>
                <a:latin typeface="Arial" panose="020B0604020202020204" pitchFamily="34" charset="0"/>
                <a:cs typeface="Arial" panose="020B0604020202020204" pitchFamily="34" charset="0"/>
              </a:rPr>
              <a:t>.</a:t>
            </a:r>
            <a:endParaRPr lang="en-US" sz="2400" i="1" dirty="0">
              <a:solidFill>
                <a:srgbClr val="EC3434"/>
              </a:solidFill>
              <a:latin typeface="Arial" panose="020B0604020202020204" pitchFamily="34" charset="0"/>
              <a:cs typeface="Arial" panose="020B0604020202020204" pitchFamily="34" charset="0"/>
            </a:endParaRPr>
          </a:p>
        </p:txBody>
      </p:sp>
      <p:sp>
        <p:nvSpPr>
          <p:cNvPr id="3082" name="Text Box 5"/>
          <p:cNvSpPr txBox="1">
            <a:spLocks noChangeArrowheads="1"/>
          </p:cNvSpPr>
          <p:nvPr/>
        </p:nvSpPr>
        <p:spPr bwMode="auto">
          <a:xfrm>
            <a:off x="5210503" y="1551328"/>
            <a:ext cx="1781504" cy="588623"/>
          </a:xfrm>
          <a:prstGeom prst="rect">
            <a:avLst/>
          </a:prstGeom>
          <a:noFill/>
          <a:ln w="9525">
            <a:noFill/>
            <a:miter lim="800000"/>
            <a:headEnd/>
            <a:tailEnd/>
          </a:ln>
        </p:spPr>
        <p:txBody>
          <a:bodyPr wrap="square">
            <a:spAutoFit/>
          </a:bodyPr>
          <a:lstStyle/>
          <a:p>
            <a:pPr algn="ctr" eaLnBrk="0" hangingPunct="0">
              <a:spcBef>
                <a:spcPct val="15000"/>
              </a:spcBef>
            </a:pPr>
            <a:r>
              <a:rPr lang="en-US" sz="1500" b="1" dirty="0">
                <a:solidFill>
                  <a:srgbClr val="FFFFFF"/>
                </a:solidFill>
                <a:latin typeface="Arial" panose="020B0604020202020204" pitchFamily="34" charset="0"/>
                <a:cs typeface="Arial" panose="020B0604020202020204" pitchFamily="34" charset="0"/>
              </a:rPr>
              <a:t>Overdose/Poison</a:t>
            </a:r>
          </a:p>
          <a:p>
            <a:pPr algn="ctr" eaLnBrk="0" hangingPunct="0">
              <a:spcBef>
                <a:spcPct val="15000"/>
              </a:spcBef>
            </a:pPr>
            <a:r>
              <a:rPr lang="en-US" sz="1500" b="1" dirty="0">
                <a:solidFill>
                  <a:srgbClr val="FFFFFF"/>
                </a:solidFill>
                <a:latin typeface="Arial" panose="020B0604020202020204" pitchFamily="34" charset="0"/>
                <a:cs typeface="Arial" panose="020B0604020202020204" pitchFamily="34" charset="0"/>
              </a:rPr>
              <a:t>66%</a:t>
            </a:r>
          </a:p>
        </p:txBody>
      </p:sp>
      <p:sp>
        <p:nvSpPr>
          <p:cNvPr id="3083" name="Text Box 5"/>
          <p:cNvSpPr txBox="1">
            <a:spLocks noChangeArrowheads="1"/>
          </p:cNvSpPr>
          <p:nvPr/>
        </p:nvSpPr>
        <p:spPr bwMode="auto">
          <a:xfrm>
            <a:off x="2666936" y="1341842"/>
            <a:ext cx="1057275" cy="739818"/>
          </a:xfrm>
          <a:prstGeom prst="rect">
            <a:avLst/>
          </a:prstGeom>
          <a:noFill/>
          <a:ln w="9525">
            <a:noFill/>
            <a:miter lim="800000"/>
            <a:headEnd/>
            <a:tailEnd/>
          </a:ln>
        </p:spPr>
        <p:txBody>
          <a:bodyPr wrap="square">
            <a:spAutoFit/>
          </a:bodyPr>
          <a:lstStyle/>
          <a:p>
            <a:pPr algn="ctr" eaLnBrk="0" hangingPunct="0">
              <a:spcBef>
                <a:spcPct val="15000"/>
              </a:spcBef>
            </a:pPr>
            <a:r>
              <a:rPr lang="en-US" sz="1275" dirty="0">
                <a:solidFill>
                  <a:srgbClr val="FFFFFF"/>
                </a:solidFill>
                <a:latin typeface="Arial" panose="020B0604020202020204" pitchFamily="34" charset="0"/>
                <a:cs typeface="Arial" panose="020B0604020202020204" pitchFamily="34" charset="0"/>
              </a:rPr>
              <a:t>Overdose/</a:t>
            </a:r>
          </a:p>
          <a:p>
            <a:pPr algn="ctr" eaLnBrk="0" hangingPunct="0">
              <a:spcBef>
                <a:spcPct val="15000"/>
              </a:spcBef>
            </a:pPr>
            <a:r>
              <a:rPr lang="en-US" sz="1275" dirty="0">
                <a:solidFill>
                  <a:srgbClr val="FFFFFF"/>
                </a:solidFill>
                <a:latin typeface="Arial" panose="020B0604020202020204" pitchFamily="34" charset="0"/>
                <a:cs typeface="Arial" panose="020B0604020202020204" pitchFamily="34" charset="0"/>
              </a:rPr>
              <a:t>Poison</a:t>
            </a:r>
          </a:p>
          <a:p>
            <a:pPr algn="ctr" eaLnBrk="0" hangingPunct="0">
              <a:spcBef>
                <a:spcPct val="15000"/>
              </a:spcBef>
            </a:pPr>
            <a:r>
              <a:rPr lang="en-US" sz="1275" dirty="0">
                <a:solidFill>
                  <a:srgbClr val="FFFFFF"/>
                </a:solidFill>
                <a:latin typeface="Arial" panose="020B0604020202020204" pitchFamily="34" charset="0"/>
                <a:cs typeface="Arial" panose="020B0604020202020204" pitchFamily="34" charset="0"/>
              </a:rPr>
              <a:t>12%</a:t>
            </a:r>
          </a:p>
        </p:txBody>
      </p:sp>
      <p:sp>
        <p:nvSpPr>
          <p:cNvPr id="3084" name="Text Box 5"/>
          <p:cNvSpPr txBox="1">
            <a:spLocks noChangeArrowheads="1"/>
          </p:cNvSpPr>
          <p:nvPr/>
        </p:nvSpPr>
        <p:spPr bwMode="auto">
          <a:xfrm>
            <a:off x="2342795" y="2657147"/>
            <a:ext cx="962025" cy="588623"/>
          </a:xfrm>
          <a:prstGeom prst="rect">
            <a:avLst/>
          </a:prstGeom>
          <a:noFill/>
          <a:ln w="9525">
            <a:noFill/>
            <a:miter lim="800000"/>
            <a:headEnd/>
            <a:tailEnd/>
          </a:ln>
        </p:spPr>
        <p:txBody>
          <a:bodyPr>
            <a:spAutoFit/>
          </a:bodyPr>
          <a:lstStyle/>
          <a:p>
            <a:pPr algn="ctr" eaLnBrk="0" hangingPunct="0">
              <a:spcBef>
                <a:spcPct val="15000"/>
              </a:spcBef>
            </a:pPr>
            <a:r>
              <a:rPr lang="en-US" sz="1500" b="1" dirty="0">
                <a:solidFill>
                  <a:srgbClr val="FFFFFF"/>
                </a:solidFill>
                <a:latin typeface="Arial" panose="020B0604020202020204" pitchFamily="34" charset="0"/>
                <a:cs typeface="Arial" panose="020B0604020202020204" pitchFamily="34" charset="0"/>
              </a:rPr>
              <a:t>Firearm</a:t>
            </a:r>
          </a:p>
          <a:p>
            <a:pPr algn="ctr" eaLnBrk="0" hangingPunct="0">
              <a:spcBef>
                <a:spcPct val="15000"/>
              </a:spcBef>
            </a:pPr>
            <a:r>
              <a:rPr lang="en-US" sz="1500" b="1" dirty="0">
                <a:solidFill>
                  <a:srgbClr val="FFFFFF"/>
                </a:solidFill>
                <a:latin typeface="Arial" panose="020B0604020202020204" pitchFamily="34" charset="0"/>
                <a:cs typeface="Arial" panose="020B0604020202020204" pitchFamily="34" charset="0"/>
              </a:rPr>
              <a:t>51%</a:t>
            </a:r>
          </a:p>
        </p:txBody>
      </p:sp>
      <p:sp>
        <p:nvSpPr>
          <p:cNvPr id="3085" name="Text Box 5"/>
          <p:cNvSpPr txBox="1">
            <a:spLocks noChangeArrowheads="1"/>
          </p:cNvSpPr>
          <p:nvPr/>
        </p:nvSpPr>
        <p:spPr bwMode="auto">
          <a:xfrm>
            <a:off x="1742720" y="1547283"/>
            <a:ext cx="1200150" cy="777905"/>
          </a:xfrm>
          <a:prstGeom prst="rect">
            <a:avLst/>
          </a:prstGeom>
          <a:noFill/>
          <a:ln w="9525">
            <a:noFill/>
            <a:miter lim="800000"/>
            <a:headEnd/>
            <a:tailEnd/>
          </a:ln>
        </p:spPr>
        <p:txBody>
          <a:bodyPr wrap="square">
            <a:spAutoFit/>
          </a:bodyPr>
          <a:lstStyle/>
          <a:p>
            <a:pPr algn="ctr" eaLnBrk="0" hangingPunct="0">
              <a:spcBef>
                <a:spcPct val="15000"/>
              </a:spcBef>
            </a:pPr>
            <a:r>
              <a:rPr lang="en-US" sz="1350" dirty="0">
                <a:solidFill>
                  <a:srgbClr val="FFFFFF"/>
                </a:solidFill>
                <a:latin typeface="Arial" panose="020B0604020202020204" pitchFamily="34" charset="0"/>
                <a:cs typeface="Arial" panose="020B0604020202020204" pitchFamily="34" charset="0"/>
              </a:rPr>
              <a:t>Hanging/</a:t>
            </a:r>
          </a:p>
          <a:p>
            <a:pPr algn="ctr" eaLnBrk="0" hangingPunct="0">
              <a:spcBef>
                <a:spcPct val="15000"/>
              </a:spcBef>
            </a:pPr>
            <a:r>
              <a:rPr lang="en-US" sz="1350" dirty="0">
                <a:solidFill>
                  <a:srgbClr val="FFFFFF"/>
                </a:solidFill>
                <a:latin typeface="Arial" panose="020B0604020202020204" pitchFamily="34" charset="0"/>
                <a:cs typeface="Arial" panose="020B0604020202020204" pitchFamily="34" charset="0"/>
              </a:rPr>
              <a:t>Suffocation</a:t>
            </a:r>
          </a:p>
          <a:p>
            <a:pPr algn="ctr" eaLnBrk="0" hangingPunct="0">
              <a:spcBef>
                <a:spcPct val="15000"/>
              </a:spcBef>
            </a:pPr>
            <a:r>
              <a:rPr lang="en-US" sz="1350" dirty="0">
                <a:solidFill>
                  <a:srgbClr val="FFFFFF"/>
                </a:solidFill>
                <a:latin typeface="Arial" panose="020B0604020202020204" pitchFamily="34" charset="0"/>
                <a:cs typeface="Arial" panose="020B0604020202020204" pitchFamily="34" charset="0"/>
              </a:rPr>
              <a:t>26%</a:t>
            </a:r>
          </a:p>
        </p:txBody>
      </p:sp>
      <p:sp>
        <p:nvSpPr>
          <p:cNvPr id="3086" name="Text Box 5"/>
          <p:cNvSpPr txBox="1">
            <a:spLocks noChangeArrowheads="1"/>
          </p:cNvSpPr>
          <p:nvPr/>
        </p:nvSpPr>
        <p:spPr bwMode="auto">
          <a:xfrm>
            <a:off x="6473526" y="2686050"/>
            <a:ext cx="689274" cy="489365"/>
          </a:xfrm>
          <a:prstGeom prst="rect">
            <a:avLst/>
          </a:prstGeom>
          <a:noFill/>
          <a:ln w="9525">
            <a:noFill/>
            <a:miter lim="800000"/>
            <a:headEnd/>
            <a:tailEnd/>
          </a:ln>
        </p:spPr>
        <p:txBody>
          <a:bodyPr wrap="square">
            <a:spAutoFit/>
          </a:bodyPr>
          <a:lstStyle/>
          <a:p>
            <a:pPr algn="r" eaLnBrk="0" hangingPunct="0">
              <a:spcBef>
                <a:spcPct val="15000"/>
              </a:spcBef>
            </a:pPr>
            <a:r>
              <a:rPr lang="en-US" sz="1200" dirty="0">
                <a:solidFill>
                  <a:srgbClr val="294C7F"/>
                </a:solidFill>
                <a:latin typeface="Arial" panose="020B0604020202020204" pitchFamily="34" charset="0"/>
                <a:cs typeface="Arial" panose="020B0604020202020204" pitchFamily="34" charset="0"/>
              </a:rPr>
              <a:t>Sharps </a:t>
            </a:r>
          </a:p>
          <a:p>
            <a:pPr algn="r" eaLnBrk="0" hangingPunct="0">
              <a:spcBef>
                <a:spcPct val="15000"/>
              </a:spcBef>
            </a:pPr>
            <a:r>
              <a:rPr lang="en-US" sz="1200" dirty="0">
                <a:solidFill>
                  <a:srgbClr val="294C7F"/>
                </a:solidFill>
                <a:latin typeface="Arial" panose="020B0604020202020204" pitchFamily="34" charset="0"/>
                <a:cs typeface="Arial" panose="020B0604020202020204" pitchFamily="34" charset="0"/>
              </a:rPr>
              <a:t>22%</a:t>
            </a:r>
          </a:p>
        </p:txBody>
      </p:sp>
      <p:sp>
        <p:nvSpPr>
          <p:cNvPr id="3087" name="Text Box 5"/>
          <p:cNvSpPr txBox="1">
            <a:spLocks noChangeArrowheads="1"/>
          </p:cNvSpPr>
          <p:nvPr/>
        </p:nvSpPr>
        <p:spPr bwMode="auto">
          <a:xfrm>
            <a:off x="6269276" y="3370166"/>
            <a:ext cx="1209675" cy="253916"/>
          </a:xfrm>
          <a:prstGeom prst="rect">
            <a:avLst/>
          </a:prstGeom>
          <a:noFill/>
          <a:ln w="9525">
            <a:noFill/>
            <a:miter lim="800000"/>
            <a:headEnd/>
            <a:tailEnd/>
          </a:ln>
        </p:spPr>
        <p:txBody>
          <a:bodyPr>
            <a:spAutoFit/>
          </a:bodyPr>
          <a:lstStyle/>
          <a:p>
            <a:pPr algn="ct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Other 9%</a:t>
            </a:r>
          </a:p>
        </p:txBody>
      </p:sp>
      <p:sp>
        <p:nvSpPr>
          <p:cNvPr id="3088" name="Text Box 5"/>
          <p:cNvSpPr txBox="1">
            <a:spLocks noChangeArrowheads="1"/>
          </p:cNvSpPr>
          <p:nvPr/>
        </p:nvSpPr>
        <p:spPr bwMode="auto">
          <a:xfrm>
            <a:off x="3853358" y="1547431"/>
            <a:ext cx="1095375" cy="811376"/>
          </a:xfrm>
          <a:prstGeom prst="rect">
            <a:avLst/>
          </a:prstGeom>
          <a:noFill/>
          <a:ln w="9525">
            <a:noFill/>
            <a:miter lim="800000"/>
            <a:headEnd/>
            <a:tailEnd/>
          </a:ln>
        </p:spPr>
        <p:txBody>
          <a:bodyPr>
            <a:spAutoFit/>
          </a:bodyPr>
          <a:lstStyle/>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Gas 3%</a:t>
            </a:r>
          </a:p>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  Jump 2%</a:t>
            </a:r>
          </a:p>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   Sharps 2%</a:t>
            </a:r>
          </a:p>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     Other 4%</a:t>
            </a:r>
          </a:p>
        </p:txBody>
      </p:sp>
      <p:sp>
        <p:nvSpPr>
          <p:cNvPr id="3089" name="Text Box 5"/>
          <p:cNvSpPr txBox="1">
            <a:spLocks noChangeArrowheads="1"/>
          </p:cNvSpPr>
          <p:nvPr/>
        </p:nvSpPr>
        <p:spPr bwMode="auto">
          <a:xfrm>
            <a:off x="4498528" y="3360101"/>
            <a:ext cx="2188964" cy="439736"/>
          </a:xfrm>
          <a:prstGeom prst="rect">
            <a:avLst/>
          </a:prstGeom>
          <a:noFill/>
          <a:ln w="9525">
            <a:noFill/>
            <a:miter lim="800000"/>
            <a:headEnd/>
            <a:tailEnd/>
          </a:ln>
        </p:spPr>
        <p:txBody>
          <a:bodyPr wrap="square">
            <a:spAutoFit/>
          </a:bodyPr>
          <a:lstStyle/>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         Suffocation 2%</a:t>
            </a:r>
          </a:p>
          <a:p>
            <a:pPr eaLnBrk="0" hangingPunct="0">
              <a:spcBef>
                <a:spcPct val="15000"/>
              </a:spcBef>
            </a:pPr>
            <a:r>
              <a:rPr lang="en-US" sz="1050" dirty="0">
                <a:solidFill>
                  <a:srgbClr val="003366"/>
                </a:solidFill>
                <a:latin typeface="Arial" panose="020B0604020202020204" pitchFamily="34" charset="0"/>
                <a:cs typeface="Arial" panose="020B0604020202020204" pitchFamily="34" charset="0"/>
              </a:rPr>
              <a:t>                    Firearm 1%</a:t>
            </a:r>
          </a:p>
        </p:txBody>
      </p:sp>
      <p:cxnSp>
        <p:nvCxnSpPr>
          <p:cNvPr id="3090" name="Straight Connector 19"/>
          <p:cNvCxnSpPr>
            <a:cxnSpLocks noChangeShapeType="1"/>
          </p:cNvCxnSpPr>
          <p:nvPr/>
        </p:nvCxnSpPr>
        <p:spPr bwMode="auto">
          <a:xfrm rot="5400000" flipH="1" flipV="1">
            <a:off x="6294239" y="3542807"/>
            <a:ext cx="152400" cy="38100"/>
          </a:xfrm>
          <a:prstGeom prst="line">
            <a:avLst/>
          </a:prstGeom>
          <a:noFill/>
          <a:ln w="9525" algn="ctr">
            <a:solidFill>
              <a:schemeClr val="bg2"/>
            </a:solidFill>
            <a:round/>
            <a:headEnd/>
            <a:tailEnd/>
          </a:ln>
        </p:spPr>
      </p:cxnSp>
      <p:sp>
        <p:nvSpPr>
          <p:cNvPr id="19" name="TextBox 18"/>
          <p:cNvSpPr txBox="1"/>
          <p:nvPr/>
        </p:nvSpPr>
        <p:spPr>
          <a:xfrm>
            <a:off x="6473526" y="4349937"/>
            <a:ext cx="2453423" cy="400110"/>
          </a:xfrm>
          <a:prstGeom prst="rect">
            <a:avLst/>
          </a:prstGeom>
          <a:noFill/>
        </p:spPr>
        <p:txBody>
          <a:bodyPr wrap="square" rtlCol="0">
            <a:spAutoFit/>
          </a:bodyPr>
          <a:lstStyle/>
          <a:p>
            <a:pPr algn="r" eaLnBrk="0" hangingPunct="0">
              <a:spcBef>
                <a:spcPct val="50000"/>
              </a:spcBef>
            </a:pPr>
            <a:r>
              <a:rPr lang="en-US" sz="800" b="1" dirty="0">
                <a:solidFill>
                  <a:schemeClr val="bg1"/>
                </a:solidFill>
                <a:latin typeface="Arial" panose="020B0604020202020204" pitchFamily="34" charset="0"/>
                <a:cs typeface="Arial" panose="020B0604020202020204" pitchFamily="34" charset="0"/>
              </a:rPr>
              <a:t>Fatal (Suicide): </a:t>
            </a:r>
            <a:r>
              <a:rPr lang="en-US" sz="8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CDC WONDER</a:t>
            </a:r>
            <a:r>
              <a:rPr lang="en-US" sz="800" b="1"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a:t>
            </a:r>
            <a:r>
              <a:rPr lang="en-US" sz="800" b="1" dirty="0">
                <a:solidFill>
                  <a:schemeClr val="bg1"/>
                </a:solidFill>
                <a:latin typeface="Arial" panose="020B0604020202020204" pitchFamily="34" charset="0"/>
                <a:cs typeface="Arial" panose="020B0604020202020204" pitchFamily="34" charset="0"/>
              </a:rPr>
              <a:t>(2016)   54% firearm in Oregon Nonfatal:  Canner 2016</a:t>
            </a:r>
            <a:r>
              <a:rPr lang="en-US" sz="12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7186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5A8E3-7219-42D9-9201-AD6D27847A01}"/>
              </a:ext>
            </a:extLst>
          </p:cNvPr>
          <p:cNvSpPr txBox="1"/>
          <p:nvPr/>
        </p:nvSpPr>
        <p:spPr>
          <a:xfrm>
            <a:off x="4800600" y="4171950"/>
            <a:ext cx="4191000" cy="461665"/>
          </a:xfrm>
          <a:prstGeom prst="rect">
            <a:avLst/>
          </a:prstGeom>
          <a:noFill/>
        </p:spPr>
        <p:txBody>
          <a:bodyPr wrap="square" rtlCol="0">
            <a:spAutoFit/>
          </a:bodyPr>
          <a:lstStyle/>
          <a:p>
            <a:pPr lvl="0" algn="r" eaLnBrk="0" fontAlgn="base" hangingPunct="0">
              <a:spcBef>
                <a:spcPct val="0"/>
              </a:spcBef>
              <a:spcAft>
                <a:spcPct val="0"/>
              </a:spcAf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mn-cs"/>
              </a:rPr>
              <a:t>Data source: NCHS Vital Statistics System for numbers of deaths. Bureau of Census for population estimates</a:t>
            </a:r>
            <a:r>
              <a:rPr lang="en-US" sz="800" dirty="0">
                <a:solidFill>
                  <a:schemeClr val="bg1"/>
                </a:solidFill>
                <a:latin typeface="Arial" panose="020B0604020202020204" pitchFamily="34" charset="0"/>
                <a:ea typeface="MS PGothic" panose="020B0600070205080204" pitchFamily="34" charset="-128"/>
              </a:rPr>
              <a:t>. </a:t>
            </a:r>
            <a:r>
              <a:rPr lang="en-US" sz="800" dirty="0">
                <a:solidFill>
                  <a:schemeClr val="bg1"/>
                </a:solidFill>
                <a:latin typeface="Arial" panose="020B0604020202020204" pitchFamily="34" charset="0"/>
                <a:ea typeface="MS PGothic" panose="020B0600070205080204" pitchFamily="34" charset="-128"/>
                <a:hlinkClick r:id="rId3"/>
              </a:rPr>
              <a:t>https://www.cdc.gov/nchs/nvss/deaths.htm</a:t>
            </a:r>
            <a:endParaRPr lang="en-US" sz="800" dirty="0">
              <a:solidFill>
                <a:schemeClr val="bg1"/>
              </a:solidFill>
              <a:latin typeface="Arial" panose="020B0604020202020204" pitchFamily="34" charset="0"/>
              <a:ea typeface="MS PGothic" panose="020B0600070205080204" pitchFamily="34" charset="-128"/>
            </a:endParaRPr>
          </a:p>
          <a:p>
            <a:pPr lvl="0" algn="r" eaLnBrk="0" fontAlgn="base" hangingPunct="0">
              <a:spcBef>
                <a:spcPct val="0"/>
              </a:spcBef>
              <a:spcAft>
                <a:spcPct val="0"/>
              </a:spcAft>
              <a:defRPr/>
            </a:pPr>
            <a:r>
              <a:rPr lang="en-US" sz="800" dirty="0">
                <a:solidFill>
                  <a:schemeClr val="bg1"/>
                </a:solidFill>
                <a:latin typeface="Arial" panose="020B0604020202020204" pitchFamily="34" charset="0"/>
                <a:ea typeface="MS PGothic" panose="020B0600070205080204" pitchFamily="34" charset="-128"/>
              </a:rPr>
              <a:t> </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mn-cs"/>
            </a:endParaRPr>
          </a:p>
        </p:txBody>
      </p:sp>
      <p:graphicFrame>
        <p:nvGraphicFramePr>
          <p:cNvPr id="10" name="Chart 9">
            <a:extLst>
              <a:ext uri="{FF2B5EF4-FFF2-40B4-BE49-F238E27FC236}">
                <a16:creationId xmlns:a16="http://schemas.microsoft.com/office/drawing/2014/main" id="{EB04AAD6-04E0-4311-BACE-EC5338F4B5A4}"/>
              </a:ext>
            </a:extLst>
          </p:cNvPr>
          <p:cNvGraphicFramePr/>
          <p:nvPr>
            <p:extLst>
              <p:ext uri="{D42A27DB-BD31-4B8C-83A1-F6EECF244321}">
                <p14:modId xmlns:p14="http://schemas.microsoft.com/office/powerpoint/2010/main" val="2417029671"/>
              </p:ext>
            </p:extLst>
          </p:nvPr>
        </p:nvGraphicFramePr>
        <p:xfrm>
          <a:off x="3733800" y="285750"/>
          <a:ext cx="4953000" cy="335279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D2506DC9-CFD1-4639-9B2B-792E70038743}"/>
              </a:ext>
            </a:extLst>
          </p:cNvPr>
          <p:cNvSpPr/>
          <p:nvPr/>
        </p:nvSpPr>
        <p:spPr>
          <a:xfrm>
            <a:off x="228600" y="1499535"/>
            <a:ext cx="3581400" cy="1384995"/>
          </a:xfrm>
          <a:prstGeom prst="rect">
            <a:avLst/>
          </a:prstGeom>
        </p:spPr>
        <p:txBody>
          <a:bodyPr wrap="square">
            <a:spAutoFit/>
          </a:bodyPr>
          <a:lstStyle/>
          <a:p>
            <a:r>
              <a:rPr lang="en-US" sz="2800" dirty="0">
                <a:solidFill>
                  <a:srgbClr val="7030A0"/>
                </a:solidFill>
              </a:rPr>
              <a:t>Suicide in New York State (2018) by mechanism</a:t>
            </a:r>
          </a:p>
        </p:txBody>
      </p:sp>
    </p:spTree>
    <p:extLst>
      <p:ext uri="{BB962C8B-B14F-4D97-AF65-F5344CB8AC3E}">
        <p14:creationId xmlns:p14="http://schemas.microsoft.com/office/powerpoint/2010/main" val="147083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z="2400" dirty="0">
              <a:latin typeface="Arial" panose="020B0604020202020204" pitchFamily="34" charset="0"/>
              <a:ea typeface="ＭＳ Ｐゴシック"/>
              <a:cs typeface="Arial" panose="020B0604020202020204" pitchFamily="34" charset="0"/>
            </a:endParaRPr>
          </a:p>
        </p:txBody>
      </p:sp>
      <p:sp>
        <p:nvSpPr>
          <p:cNvPr id="24580" name="Rectangle 5"/>
          <p:cNvSpPr>
            <a:spLocks noGrp="1" noChangeArrowheads="1"/>
          </p:cNvSpPr>
          <p:nvPr>
            <p:ph type="body" idx="1"/>
          </p:nvPr>
        </p:nvSpPr>
        <p:spPr>
          <a:xfrm>
            <a:off x="3783992" y="1047751"/>
            <a:ext cx="2295525" cy="2659844"/>
          </a:xfrm>
        </p:spPr>
        <p:txBody>
          <a:bodyPr/>
          <a:lstStyle/>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Firearm</a:t>
            </a:r>
          </a:p>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Jump from very great height</a:t>
            </a:r>
          </a:p>
          <a:p>
            <a:pPr eaLnBrk="1" hangingPunct="1">
              <a:spcBef>
                <a:spcPct val="0"/>
              </a:spcBef>
              <a:buFontTx/>
              <a:buNone/>
            </a:pPr>
            <a:endParaRPr lang="en-US" sz="1350" b="1" dirty="0">
              <a:solidFill>
                <a:srgbClr val="7030A0"/>
              </a:solidFill>
              <a:latin typeface="Arial" panose="020B0604020202020204" pitchFamily="34" charset="0"/>
              <a:ea typeface="ＭＳ Ｐゴシック"/>
              <a:cs typeface="Arial" panose="020B0604020202020204" pitchFamily="34" charset="0"/>
            </a:endParaRPr>
          </a:p>
          <a:p>
            <a:pPr eaLnBrk="1" hangingPunct="1">
              <a:spcBef>
                <a:spcPct val="0"/>
              </a:spcBef>
              <a:buFontTx/>
              <a:buNone/>
            </a:pPr>
            <a:endParaRPr lang="en-US" sz="1200" b="1" dirty="0">
              <a:solidFill>
                <a:srgbClr val="7030A0"/>
              </a:solidFill>
              <a:latin typeface="Arial" panose="020B0604020202020204" pitchFamily="34" charset="0"/>
              <a:ea typeface="ＭＳ Ｐゴシック"/>
              <a:cs typeface="Arial" panose="020B0604020202020204" pitchFamily="34" charset="0"/>
            </a:endParaRPr>
          </a:p>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Carbon monoxide </a:t>
            </a:r>
          </a:p>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Hanging/suffocation</a:t>
            </a:r>
          </a:p>
          <a:p>
            <a:pPr eaLnBrk="1" hangingPunct="1">
              <a:spcBef>
                <a:spcPct val="0"/>
              </a:spcBef>
              <a:buFontTx/>
              <a:buNone/>
            </a:pPr>
            <a:endParaRPr lang="en-US" sz="1350" b="1" dirty="0">
              <a:solidFill>
                <a:srgbClr val="7030A0"/>
              </a:solidFill>
              <a:latin typeface="Arial" panose="020B0604020202020204" pitchFamily="34" charset="0"/>
              <a:ea typeface="ＭＳ Ｐゴシック"/>
              <a:cs typeface="Arial" panose="020B0604020202020204" pitchFamily="34" charset="0"/>
            </a:endParaRPr>
          </a:p>
          <a:p>
            <a:pPr eaLnBrk="1" hangingPunct="1">
              <a:spcBef>
                <a:spcPct val="0"/>
              </a:spcBef>
              <a:buFontTx/>
              <a:buNone/>
            </a:pPr>
            <a:endParaRPr lang="en-US" sz="1350" b="1" dirty="0">
              <a:solidFill>
                <a:srgbClr val="7030A0"/>
              </a:solidFill>
              <a:latin typeface="Arial" panose="020B0604020202020204" pitchFamily="34" charset="0"/>
              <a:ea typeface="ＭＳ Ｐゴシック"/>
              <a:cs typeface="Arial" panose="020B0604020202020204" pitchFamily="34" charset="0"/>
            </a:endParaRPr>
          </a:p>
          <a:p>
            <a:pPr eaLnBrk="1" hangingPunct="1">
              <a:spcBef>
                <a:spcPct val="0"/>
              </a:spcBef>
              <a:buFontTx/>
              <a:buNone/>
            </a:pPr>
            <a:endParaRPr lang="en-US" sz="1350" dirty="0">
              <a:solidFill>
                <a:schemeClr val="bg2"/>
              </a:solidFill>
              <a:latin typeface="Arial" panose="020B0604020202020204" pitchFamily="34" charset="0"/>
              <a:ea typeface="ＭＳ Ｐゴシック"/>
              <a:cs typeface="Arial" panose="020B0604020202020204" pitchFamily="34" charset="0"/>
            </a:endParaRPr>
          </a:p>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Overdose/poisoning</a:t>
            </a:r>
          </a:p>
          <a:p>
            <a:pPr eaLnBrk="1" hangingPunct="1">
              <a:spcBef>
                <a:spcPct val="0"/>
              </a:spcBef>
              <a:buFontTx/>
              <a:buNone/>
            </a:pPr>
            <a:r>
              <a:rPr lang="en-US" sz="1350" b="1" dirty="0">
                <a:solidFill>
                  <a:srgbClr val="7030A0"/>
                </a:solidFill>
                <a:latin typeface="Arial" panose="020B0604020202020204" pitchFamily="34" charset="0"/>
                <a:ea typeface="ＭＳ Ｐゴシック"/>
                <a:cs typeface="Arial" panose="020B0604020202020204" pitchFamily="34" charset="0"/>
              </a:rPr>
              <a:t>Cutting</a:t>
            </a:r>
            <a:endParaRPr lang="en-US" b="1" dirty="0">
              <a:solidFill>
                <a:srgbClr val="7030A0"/>
              </a:solidFill>
              <a:latin typeface="Arial" panose="020B0604020202020204" pitchFamily="34" charset="0"/>
              <a:ea typeface="ＭＳ Ｐゴシック"/>
              <a:cs typeface="Arial" panose="020B0604020202020204" pitchFamily="34" charset="0"/>
            </a:endParaRPr>
          </a:p>
        </p:txBody>
      </p:sp>
      <p:sp>
        <p:nvSpPr>
          <p:cNvPr id="24582" name="Rectangle 15"/>
          <p:cNvSpPr>
            <a:spLocks noChangeArrowheads="1"/>
          </p:cNvSpPr>
          <p:nvPr/>
        </p:nvSpPr>
        <p:spPr bwMode="auto">
          <a:xfrm>
            <a:off x="1514475" y="1143000"/>
            <a:ext cx="1371600" cy="4000500"/>
          </a:xfrm>
          <a:prstGeom prst="rect">
            <a:avLst/>
          </a:prstGeom>
          <a:noFill/>
          <a:ln w="9525">
            <a:noFill/>
            <a:miter lim="800000"/>
            <a:headEnd/>
            <a:tailEnd/>
          </a:ln>
        </p:spPr>
        <p:txBody>
          <a:bodyPr/>
          <a:lstStyle/>
          <a:p>
            <a:pPr marL="257175" indent="-257175" algn="r"/>
            <a:r>
              <a:rPr lang="en-US" sz="1350" b="1" dirty="0">
                <a:solidFill>
                  <a:srgbClr val="7030A0"/>
                </a:solidFill>
                <a:latin typeface="Arial" panose="020B0604020202020204" pitchFamily="34" charset="0"/>
                <a:cs typeface="Arial" panose="020B0604020202020204" pitchFamily="34" charset="0"/>
              </a:rPr>
              <a:t>HIGH</a:t>
            </a:r>
          </a:p>
          <a:p>
            <a:pPr marL="257175" indent="-257175" algn="r"/>
            <a:r>
              <a:rPr lang="en-US" sz="1350" b="1" dirty="0">
                <a:solidFill>
                  <a:srgbClr val="7030A0"/>
                </a:solidFill>
                <a:latin typeface="Arial" panose="020B0604020202020204" pitchFamily="34" charset="0"/>
                <a:cs typeface="Arial" panose="020B0604020202020204" pitchFamily="34" charset="0"/>
              </a:rPr>
              <a:t>Lethality</a:t>
            </a: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endParaRPr lang="en-US" sz="1350" dirty="0">
              <a:solidFill>
                <a:srgbClr val="7030A0"/>
              </a:solidFill>
              <a:latin typeface="Arial" panose="020B0604020202020204" pitchFamily="34" charset="0"/>
              <a:cs typeface="Arial" panose="020B0604020202020204" pitchFamily="34" charset="0"/>
            </a:endParaRPr>
          </a:p>
          <a:p>
            <a:pPr marL="257175" indent="-257175" algn="r"/>
            <a:r>
              <a:rPr lang="en-US" sz="1350" b="1" dirty="0">
                <a:solidFill>
                  <a:srgbClr val="7030A0"/>
                </a:solidFill>
                <a:latin typeface="Arial" panose="020B0604020202020204" pitchFamily="34" charset="0"/>
                <a:cs typeface="Arial" panose="020B0604020202020204" pitchFamily="34" charset="0"/>
              </a:rPr>
              <a:t>LOW</a:t>
            </a:r>
          </a:p>
          <a:p>
            <a:pPr marL="257175" indent="-257175" algn="r"/>
            <a:r>
              <a:rPr lang="en-US" sz="1350" b="1" dirty="0">
                <a:solidFill>
                  <a:srgbClr val="7030A0"/>
                </a:solidFill>
                <a:latin typeface="Arial" panose="020B0604020202020204" pitchFamily="34" charset="0"/>
                <a:cs typeface="Arial" panose="020B0604020202020204" pitchFamily="34" charset="0"/>
              </a:rPr>
              <a:t>Lethality</a:t>
            </a:r>
          </a:p>
        </p:txBody>
      </p:sp>
      <p:cxnSp>
        <p:nvCxnSpPr>
          <p:cNvPr id="4" name="Straight Arrow Connector 3"/>
          <p:cNvCxnSpPr>
            <a:cxnSpLocks/>
          </p:cNvCxnSpPr>
          <p:nvPr/>
        </p:nvCxnSpPr>
        <p:spPr bwMode="auto">
          <a:xfrm>
            <a:off x="3219610" y="998924"/>
            <a:ext cx="18151" cy="2708670"/>
          </a:xfrm>
          <a:prstGeom prst="straightConnector1">
            <a:avLst/>
          </a:prstGeom>
          <a:solidFill>
            <a:schemeClr val="accent1"/>
          </a:solidFill>
          <a:ln w="133350" cap="flat" cmpd="sng" algn="ctr">
            <a:solidFill>
              <a:srgbClr val="7030A0"/>
            </a:solidFill>
            <a:prstDash val="solid"/>
            <a:round/>
            <a:headEnd type="none" w="med" len="med"/>
            <a:tailEnd type="arrow"/>
          </a:ln>
          <a:effectLst/>
        </p:spPr>
      </p:cxnSp>
      <p:sp>
        <p:nvSpPr>
          <p:cNvPr id="2" name="Rectangle 1">
            <a:extLst>
              <a:ext uri="{FF2B5EF4-FFF2-40B4-BE49-F238E27FC236}">
                <a16:creationId xmlns:a16="http://schemas.microsoft.com/office/drawing/2014/main" id="{ECFCD40B-4AE7-4DDC-A264-11C5492B76C4}"/>
              </a:ext>
            </a:extLst>
          </p:cNvPr>
          <p:cNvSpPr/>
          <p:nvPr/>
        </p:nvSpPr>
        <p:spPr>
          <a:xfrm>
            <a:off x="3635062" y="214508"/>
            <a:ext cx="5508239" cy="584775"/>
          </a:xfrm>
          <a:prstGeom prst="rect">
            <a:avLst/>
          </a:prstGeom>
        </p:spPr>
        <p:txBody>
          <a:bodyPr wrap="none">
            <a:spAutoFit/>
          </a:bodyPr>
          <a:lstStyle/>
          <a:p>
            <a:r>
              <a:rPr lang="en-US" sz="3200" b="1" dirty="0">
                <a:solidFill>
                  <a:srgbClr val="7030A0"/>
                </a:solidFill>
                <a:latin typeface="Arial" panose="020B0604020202020204" pitchFamily="34" charset="0"/>
                <a:ea typeface="ＭＳ Ｐゴシック"/>
                <a:cs typeface="Arial" panose="020B0604020202020204" pitchFamily="34" charset="0"/>
              </a:rPr>
              <a:t>Lethality of Suicide Method</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88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CFF2B7B-43A0-49CF-AD63-1AD9FF6C759D}"/>
              </a:ext>
            </a:extLst>
          </p:cNvPr>
          <p:cNvSpPr txBox="1">
            <a:spLocks noChangeArrowheads="1"/>
          </p:cNvSpPr>
          <p:nvPr/>
        </p:nvSpPr>
        <p:spPr>
          <a:xfrm>
            <a:off x="3657600" y="228600"/>
            <a:ext cx="53340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7030A0"/>
                </a:solidFill>
                <a:latin typeface="Arial" panose="020B0604020202020204" pitchFamily="34" charset="0"/>
                <a:ea typeface="ＭＳ Ｐゴシック"/>
                <a:cs typeface="Arial" panose="020B0604020202020204" pitchFamily="34" charset="0"/>
              </a:rPr>
              <a:t>But Did We Truly Save Robert’s Life?</a:t>
            </a:r>
          </a:p>
        </p:txBody>
      </p:sp>
      <p:sp>
        <p:nvSpPr>
          <p:cNvPr id="10" name="Rectangle 3">
            <a:extLst>
              <a:ext uri="{FF2B5EF4-FFF2-40B4-BE49-F238E27FC236}">
                <a16:creationId xmlns:a16="http://schemas.microsoft.com/office/drawing/2014/main" id="{D30C91A9-0A67-497D-99D6-6606F54EB043}"/>
              </a:ext>
            </a:extLst>
          </p:cNvPr>
          <p:cNvSpPr txBox="1">
            <a:spLocks noChangeArrowheads="1"/>
          </p:cNvSpPr>
          <p:nvPr/>
        </p:nvSpPr>
        <p:spPr bwMode="auto">
          <a:xfrm>
            <a:off x="228600" y="1248386"/>
            <a:ext cx="8763000" cy="2313963"/>
          </a:xfrm>
          <a:prstGeom prst="rect">
            <a:avLst/>
          </a:prstGeom>
          <a:noFill/>
          <a:ln w="31750">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7030A0"/>
                </a:solidFill>
                <a:effectLst/>
                <a:uLnTx/>
                <a:uFillTx/>
                <a:latin typeface="Arial" panose="020B0604020202020204" pitchFamily="34" charset="0"/>
                <a:ea typeface="ＭＳ Ｐゴシック"/>
                <a:cs typeface="Arial" panose="020B0604020202020204" pitchFamily="34" charset="0"/>
              </a:rPr>
              <a:t>History of suicide attempt is a risk factor for suicide.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7030A0"/>
                </a:solidFill>
                <a:effectLst/>
                <a:uLnTx/>
                <a:uFillTx/>
                <a:latin typeface="Arial" panose="020B0604020202020204" pitchFamily="34" charset="0"/>
                <a:ea typeface="ＭＳ Ｐゴシック"/>
                <a:cs typeface="Arial" panose="020B0604020202020204" pitchFamily="34" charset="0"/>
              </a:rPr>
              <a:t>What proportion of people who attempt suicide &amp; survive eventually go on to die by suicide?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7030A0"/>
                </a:solidFill>
                <a:effectLst/>
                <a:uLnTx/>
                <a:uFillTx/>
                <a:latin typeface="Arial" panose="020B0604020202020204" pitchFamily="34" charset="0"/>
                <a:ea typeface="ＭＳ Ｐゴシック"/>
                <a:cs typeface="Arial" panose="020B0604020202020204" pitchFamily="34" charset="0"/>
              </a:rPr>
              <a:t>75%     45%     25%    10%</a:t>
            </a:r>
            <a:r>
              <a:rPr kumimoji="0" lang="en-US" sz="3600" b="0" i="0" u="none" strike="noStrike" kern="0" cap="none" spc="0" normalizeH="0" baseline="0" noProof="0" dirty="0">
                <a:ln>
                  <a:noFill/>
                </a:ln>
                <a:solidFill>
                  <a:srgbClr val="7030A0"/>
                </a:solidFill>
                <a:effectLst/>
                <a:uLnTx/>
                <a:uFillTx/>
                <a:latin typeface="Arial" panose="020B0604020202020204" pitchFamily="34" charset="0"/>
                <a:ea typeface="ＭＳ Ｐゴシック"/>
                <a:cs typeface="Arial" panose="020B0604020202020204" pitchFamily="34" charset="0"/>
              </a:rPr>
              <a:t>	</a:t>
            </a:r>
            <a:endParaRPr kumimoji="0" lang="en-US" sz="3200" b="0" i="0" u="none" strike="noStrike" kern="0" cap="none" spc="0" normalizeH="0" baseline="0" noProof="0" dirty="0">
              <a:ln>
                <a:noFill/>
              </a:ln>
              <a:solidFill>
                <a:srgbClr val="7030A0"/>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rgbClr val="003366"/>
              </a:solidFill>
              <a:effectLst/>
              <a:uLnTx/>
              <a:uFillTx/>
              <a:latin typeface="Calibri" panose="020F0502020204030204" pitchFamily="34" charset="0"/>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3366"/>
              </a:solidFill>
              <a:effectLst/>
              <a:uLnTx/>
              <a:uFillTx/>
              <a:latin typeface="Calibri" panose="020F0502020204030204" pitchFamily="34" charset="0"/>
              <a:ea typeface="ＭＳ Ｐゴシック"/>
            </a:endParaRPr>
          </a:p>
        </p:txBody>
      </p:sp>
      <p:pic>
        <p:nvPicPr>
          <p:cNvPr id="2" name="Picture 1">
            <a:extLst>
              <a:ext uri="{FF2B5EF4-FFF2-40B4-BE49-F238E27FC236}">
                <a16:creationId xmlns:a16="http://schemas.microsoft.com/office/drawing/2014/main" id="{058397D5-A339-4A3E-8424-4F39BD30EE9F}"/>
              </a:ext>
            </a:extLst>
          </p:cNvPr>
          <p:cNvPicPr>
            <a:picLocks noChangeAspect="1"/>
          </p:cNvPicPr>
          <p:nvPr/>
        </p:nvPicPr>
        <p:blipFill>
          <a:blip r:embed="rId3"/>
          <a:stretch>
            <a:fillRect/>
          </a:stretch>
        </p:blipFill>
        <p:spPr>
          <a:xfrm>
            <a:off x="3505200" y="2800350"/>
            <a:ext cx="1213209" cy="615749"/>
          </a:xfrm>
          <a:prstGeom prst="rect">
            <a:avLst/>
          </a:prstGeom>
        </p:spPr>
      </p:pic>
      <p:sp>
        <p:nvSpPr>
          <p:cNvPr id="11" name="Text Box 5">
            <a:extLst>
              <a:ext uri="{FF2B5EF4-FFF2-40B4-BE49-F238E27FC236}">
                <a16:creationId xmlns:a16="http://schemas.microsoft.com/office/drawing/2014/main" id="{E63DFA5B-C6AC-42C4-A5D8-88E9B9102AB6}"/>
              </a:ext>
            </a:extLst>
          </p:cNvPr>
          <p:cNvSpPr txBox="1">
            <a:spLocks noChangeArrowheads="1"/>
          </p:cNvSpPr>
          <p:nvPr/>
        </p:nvSpPr>
        <p:spPr bwMode="auto">
          <a:xfrm>
            <a:off x="7315200" y="4095750"/>
            <a:ext cx="1230986" cy="215444"/>
          </a:xfrm>
          <a:prstGeom prst="rect">
            <a:avLst/>
          </a:prstGeom>
          <a:noFill/>
          <a:ln w="9525">
            <a:noFill/>
            <a:miter lim="800000"/>
            <a:headEnd/>
            <a:tailEnd/>
          </a:ln>
        </p:spPr>
        <p:txBody>
          <a:bodyPr wrap="square">
            <a:spAutoFit/>
          </a:bodyPr>
          <a:lstStyle/>
          <a:p>
            <a:pPr algn="r" eaLnBrk="0" hangingPunct="0">
              <a:spcBef>
                <a:spcPts val="0"/>
              </a:spcBef>
            </a:pPr>
            <a:r>
              <a:rPr lang="en-US" sz="800" dirty="0">
                <a:solidFill>
                  <a:srgbClr val="FFFFFF"/>
                </a:solidFill>
                <a:latin typeface="Arial" pitchFamily="34" charset="0"/>
              </a:rPr>
              <a:t>Carroll 2014</a:t>
            </a:r>
            <a:endParaRPr lang="en-US" sz="800" dirty="0">
              <a:solidFill>
                <a:srgbClr val="FFFFFF"/>
              </a:solidFill>
            </a:endParaRPr>
          </a:p>
        </p:txBody>
      </p:sp>
    </p:spTree>
    <p:extLst>
      <p:ext uri="{BB962C8B-B14F-4D97-AF65-F5344CB8AC3E}">
        <p14:creationId xmlns:p14="http://schemas.microsoft.com/office/powerpoint/2010/main" val="8319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495550"/>
            <a:ext cx="8915400" cy="1408078"/>
          </a:xfrm>
          <a:prstGeom prst="rect">
            <a:avLst/>
          </a:prstGeom>
          <a:noFill/>
        </p:spPr>
        <p:txBody>
          <a:bodyPr wrap="square" rtlCol="0">
            <a:spAutoFit/>
          </a:bodyPr>
          <a:lstStyle/>
          <a:p>
            <a:pPr marL="344091"/>
            <a:r>
              <a:rPr lang="en-US" sz="3600" dirty="0">
                <a:solidFill>
                  <a:srgbClr val="7030A0"/>
                </a:solidFill>
                <a:latin typeface="Arial" panose="020B0604020202020204" pitchFamily="34" charset="0"/>
                <a:cs typeface="Arial" panose="020B0604020202020204" pitchFamily="34" charset="0"/>
              </a:rPr>
              <a:t>…A life saved in the short run is usually a </a:t>
            </a:r>
            <a:r>
              <a:rPr lang="en-US" sz="3600" b="1" dirty="0">
                <a:solidFill>
                  <a:srgbClr val="7030A0"/>
                </a:solidFill>
                <a:latin typeface="Arial" panose="020B0604020202020204" pitchFamily="34" charset="0"/>
                <a:cs typeface="Arial" panose="020B0604020202020204" pitchFamily="34" charset="0"/>
              </a:rPr>
              <a:t>life saved</a:t>
            </a:r>
            <a:r>
              <a:rPr lang="en-US" sz="3600" dirty="0">
                <a:solidFill>
                  <a:srgbClr val="7030A0"/>
                </a:solidFill>
                <a:latin typeface="Arial" panose="020B0604020202020204" pitchFamily="34" charset="0"/>
                <a:cs typeface="Arial" panose="020B0604020202020204" pitchFamily="34" charset="0"/>
              </a:rPr>
              <a:t>.</a:t>
            </a:r>
          </a:p>
          <a:p>
            <a:r>
              <a:rPr lang="en-US" sz="1350" dirty="0">
                <a:solidFill>
                  <a:srgbClr val="7030A0"/>
                </a:solidFill>
                <a:latin typeface="Arial" panose="020B0604020202020204" pitchFamily="34" charset="0"/>
                <a:cs typeface="Arial" panose="020B0604020202020204" pitchFamily="34" charset="0"/>
              </a:rPr>
              <a:t>		</a:t>
            </a:r>
          </a:p>
        </p:txBody>
      </p:sp>
      <p:sp>
        <p:nvSpPr>
          <p:cNvPr id="6" name="Rectangle 2"/>
          <p:cNvSpPr>
            <a:spLocks noChangeArrowheads="1"/>
          </p:cNvSpPr>
          <p:nvPr/>
        </p:nvSpPr>
        <p:spPr bwMode="auto">
          <a:xfrm>
            <a:off x="533401" y="1200150"/>
            <a:ext cx="8229600" cy="1447799"/>
          </a:xfrm>
          <a:prstGeom prst="rect">
            <a:avLst/>
          </a:prstGeom>
          <a:noFill/>
          <a:ln w="9525">
            <a:noFill/>
            <a:miter lim="800000"/>
            <a:headEnd/>
            <a:tailEnd/>
          </a:ln>
        </p:spPr>
        <p:txBody>
          <a:bodyPr anchor="ctr"/>
          <a:lstStyle/>
          <a:p>
            <a:pPr marL="385763" indent="-385763">
              <a:lnSpc>
                <a:spcPct val="114000"/>
              </a:lnSpc>
              <a:buAutoNum type="arabicPeriod"/>
            </a:pPr>
            <a:r>
              <a:rPr lang="en-US" sz="2000" dirty="0">
                <a:solidFill>
                  <a:srgbClr val="7030A0"/>
                </a:solidFill>
                <a:latin typeface="Arial" panose="020B0604020202020204" pitchFamily="34" charset="0"/>
                <a:cs typeface="Arial" panose="020B0604020202020204" pitchFamily="34" charset="0"/>
              </a:rPr>
              <a:t>The acute phase of a suicidal crisis is often brief.</a:t>
            </a:r>
          </a:p>
          <a:p>
            <a:pPr marL="385763" indent="-385763">
              <a:lnSpc>
                <a:spcPct val="114000"/>
              </a:lnSpc>
              <a:buAutoNum type="arabicPeriod"/>
            </a:pPr>
            <a:r>
              <a:rPr lang="en-US" sz="2000" dirty="0">
                <a:solidFill>
                  <a:srgbClr val="7030A0"/>
                </a:solidFill>
                <a:latin typeface="Arial" panose="020B0604020202020204" pitchFamily="34" charset="0"/>
                <a:cs typeface="Arial" panose="020B0604020202020204" pitchFamily="34" charset="0"/>
              </a:rPr>
              <a:t> Some methods are far more lethal than others.</a:t>
            </a:r>
          </a:p>
          <a:p>
            <a:pPr marL="385763" indent="-385763">
              <a:lnSpc>
                <a:spcPct val="114000"/>
              </a:lnSpc>
              <a:buAutoNum type="arabicPeriod"/>
            </a:pPr>
            <a:r>
              <a:rPr lang="en-US" sz="2000" dirty="0">
                <a:solidFill>
                  <a:srgbClr val="7030A0"/>
                </a:solidFill>
                <a:latin typeface="Arial" panose="020B0604020202020204" pitchFamily="34" charset="0"/>
                <a:cs typeface="Arial" panose="020B0604020202020204" pitchFamily="34" charset="0"/>
              </a:rPr>
              <a:t> &gt;90% of those who attempt will not go on to die by suicide</a:t>
            </a:r>
          </a:p>
        </p:txBody>
      </p:sp>
      <p:sp>
        <p:nvSpPr>
          <p:cNvPr id="7" name="Rectangle 2"/>
          <p:cNvSpPr>
            <a:spLocks noChangeArrowheads="1"/>
          </p:cNvSpPr>
          <p:nvPr/>
        </p:nvSpPr>
        <p:spPr bwMode="auto">
          <a:xfrm>
            <a:off x="4392706" y="214230"/>
            <a:ext cx="4048125" cy="742950"/>
          </a:xfrm>
          <a:prstGeom prst="rect">
            <a:avLst/>
          </a:prstGeom>
          <a:noFill/>
          <a:ln w="9525">
            <a:noFill/>
            <a:miter lim="800000"/>
            <a:headEnd/>
            <a:tailEnd/>
          </a:ln>
        </p:spPr>
        <p:txBody>
          <a:bodyPr anchor="ctr"/>
          <a:lstStyle/>
          <a:p>
            <a:r>
              <a:rPr lang="en-US" sz="3200" b="1" dirty="0">
                <a:solidFill>
                  <a:srgbClr val="7030A0"/>
                </a:solidFill>
                <a:latin typeface="Arial" panose="020B0604020202020204" pitchFamily="34" charset="0"/>
                <a:cs typeface="Arial" panose="020B0604020202020204" pitchFamily="34" charset="0"/>
              </a:rPr>
              <a:t>Why Means Matter</a:t>
            </a:r>
          </a:p>
        </p:txBody>
      </p:sp>
    </p:spTree>
    <p:extLst>
      <p:ext uri="{BB962C8B-B14F-4D97-AF65-F5344CB8AC3E}">
        <p14:creationId xmlns:p14="http://schemas.microsoft.com/office/powerpoint/2010/main" val="233424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DDDA8C-AC1A-4985-A253-531D23FED4BA}"/>
              </a:ext>
            </a:extLst>
          </p:cNvPr>
          <p:cNvSpPr/>
          <p:nvPr/>
        </p:nvSpPr>
        <p:spPr>
          <a:xfrm>
            <a:off x="457200" y="1352550"/>
            <a:ext cx="8458200" cy="1569660"/>
          </a:xfrm>
          <a:prstGeom prst="rect">
            <a:avLst/>
          </a:prstGeom>
        </p:spPr>
        <p:txBody>
          <a:bodyPr wrap="square">
            <a:spAutoFit/>
          </a:bodyPr>
          <a:lstStyle/>
          <a:p>
            <a:r>
              <a:rPr lang="en-US" sz="3200" dirty="0">
                <a:solidFill>
                  <a:srgbClr val="7030A0"/>
                </a:solidFill>
                <a:latin typeface="Arial" panose="020B0604020202020204" pitchFamily="34" charset="0"/>
                <a:cs typeface="Arial" panose="020B0604020202020204" pitchFamily="34" charset="0"/>
              </a:rPr>
              <a:t>Putting time and distance between a suicidal person and a highly lethal method</a:t>
            </a:r>
            <a:r>
              <a:rPr lang="en-US" sz="3200" i="1" dirty="0">
                <a:solidFill>
                  <a:srgbClr val="7030A0"/>
                </a:solidFill>
                <a:latin typeface="Arial" panose="020B0604020202020204" pitchFamily="34" charset="0"/>
                <a:cs typeface="Arial" panose="020B0604020202020204" pitchFamily="34" charset="0"/>
              </a:rPr>
              <a:t>–</a:t>
            </a:r>
            <a:r>
              <a:rPr lang="en-US" sz="3200" b="1" i="1" dirty="0">
                <a:solidFill>
                  <a:srgbClr val="7030A0"/>
                </a:solidFill>
                <a:latin typeface="Arial" panose="020B0604020202020204" pitchFamily="34" charset="0"/>
                <a:cs typeface="Arial" panose="020B0604020202020204" pitchFamily="34" charset="0"/>
              </a:rPr>
              <a:t>especially a gun</a:t>
            </a:r>
            <a:r>
              <a:rPr lang="en-US" sz="3200" i="1" dirty="0">
                <a:solidFill>
                  <a:srgbClr val="7030A0"/>
                </a:solidFill>
                <a:latin typeface="Arial" panose="020B0604020202020204" pitchFamily="34" charset="0"/>
                <a:cs typeface="Arial" panose="020B0604020202020204" pitchFamily="34" charset="0"/>
              </a:rPr>
              <a:t>–</a:t>
            </a:r>
            <a:r>
              <a:rPr lang="en-US" sz="3200" dirty="0">
                <a:solidFill>
                  <a:srgbClr val="7030A0"/>
                </a:solidFill>
                <a:latin typeface="Arial" panose="020B0604020202020204" pitchFamily="34" charset="0"/>
                <a:cs typeface="Arial" panose="020B0604020202020204" pitchFamily="34" charset="0"/>
              </a:rPr>
              <a:t>can save a life</a:t>
            </a:r>
            <a:r>
              <a:rPr lang="en-US" sz="3200" i="1"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313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134922" y="1047750"/>
            <a:ext cx="8856677" cy="2695575"/>
          </a:xfrm>
        </p:spPr>
        <p:txBody>
          <a:bodyPr/>
          <a:lstStyle/>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Leading U.S. method</a:t>
            </a:r>
            <a:r>
              <a:rPr lang="en-US" sz="1800" dirty="0">
                <a:solidFill>
                  <a:srgbClr val="7030A0"/>
                </a:solidFill>
                <a:latin typeface="Arial" panose="020B0604020202020204" pitchFamily="34" charset="0"/>
                <a:ea typeface="ＭＳ Ｐゴシック"/>
                <a:cs typeface="Arial" panose="020B0604020202020204" pitchFamily="34" charset="0"/>
              </a:rPr>
              <a:t>.</a:t>
            </a:r>
          </a:p>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Highly lethal. </a:t>
            </a:r>
          </a:p>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Easily accessible</a:t>
            </a:r>
            <a:r>
              <a:rPr lang="en-US" sz="1800" dirty="0">
                <a:solidFill>
                  <a:srgbClr val="7030A0"/>
                </a:solidFill>
                <a:latin typeface="Arial" panose="020B0604020202020204" pitchFamily="34" charset="0"/>
                <a:ea typeface="ＭＳ Ｐゴシック"/>
                <a:cs typeface="Arial" panose="020B0604020202020204" pitchFamily="34" charset="0"/>
              </a:rPr>
              <a:t> if stored at home.</a:t>
            </a:r>
          </a:p>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Culturally “acceptable</a:t>
            </a:r>
            <a:r>
              <a:rPr lang="en-US" sz="1800" dirty="0">
                <a:solidFill>
                  <a:srgbClr val="7030A0"/>
                </a:solidFill>
                <a:latin typeface="Arial" panose="020B0604020202020204" pitchFamily="34" charset="0"/>
                <a:ea typeface="ＭＳ Ｐゴシック"/>
                <a:cs typeface="Arial" panose="020B0604020202020204" pitchFamily="34" charset="0"/>
              </a:rPr>
              <a:t>.” Some methods, like fire, are accessible but unacceptable to most U.S. attempters.</a:t>
            </a:r>
          </a:p>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Fast</a:t>
            </a:r>
            <a:r>
              <a:rPr lang="en-US" sz="1800" dirty="0">
                <a:solidFill>
                  <a:srgbClr val="7030A0"/>
                </a:solidFill>
                <a:latin typeface="Arial" panose="020B0604020202020204" pitchFamily="34" charset="0"/>
                <a:ea typeface="ＭＳ Ｐゴシック"/>
                <a:cs typeface="Arial" panose="020B0604020202020204" pitchFamily="34" charset="0"/>
              </a:rPr>
              <a:t>, </a:t>
            </a:r>
            <a:r>
              <a:rPr lang="en-US" sz="1800" b="1" dirty="0">
                <a:solidFill>
                  <a:srgbClr val="7030A0"/>
                </a:solidFill>
                <a:latin typeface="Arial" panose="020B0604020202020204" pitchFamily="34" charset="0"/>
                <a:ea typeface="ＭＳ Ｐゴシック"/>
                <a:cs typeface="Arial" panose="020B0604020202020204" pitchFamily="34" charset="0"/>
              </a:rPr>
              <a:t>irreversible</a:t>
            </a:r>
            <a:r>
              <a:rPr lang="en-US" sz="1800" dirty="0">
                <a:solidFill>
                  <a:srgbClr val="7030A0"/>
                </a:solidFill>
                <a:latin typeface="Arial" panose="020B0604020202020204" pitchFamily="34" charset="0"/>
                <a:ea typeface="ＭＳ Ｐゴシック"/>
                <a:cs typeface="Arial" panose="020B0604020202020204" pitchFamily="34" charset="0"/>
              </a:rPr>
              <a:t>. No chance for rescue or change of heart once the trigger is pulled. For nearly all other methods except jumps there is an opportunity.</a:t>
            </a:r>
          </a:p>
          <a:p>
            <a:pPr marL="210732" indent="-210732">
              <a:lnSpc>
                <a:spcPct val="90000"/>
              </a:lnSpc>
            </a:pPr>
            <a:r>
              <a:rPr lang="en-US" sz="1800" b="1" dirty="0">
                <a:solidFill>
                  <a:srgbClr val="7030A0"/>
                </a:solidFill>
                <a:latin typeface="Arial" panose="020B0604020202020204" pitchFamily="34" charset="0"/>
                <a:ea typeface="ＭＳ Ｐゴシック"/>
                <a:cs typeface="Arial" panose="020B0604020202020204" pitchFamily="34" charset="0"/>
              </a:rPr>
              <a:t>Risk factor. </a:t>
            </a:r>
            <a:r>
              <a:rPr lang="en-US" sz="1800" dirty="0">
                <a:solidFill>
                  <a:srgbClr val="7030A0"/>
                </a:solidFill>
                <a:latin typeface="Arial" panose="020B0604020202020204" pitchFamily="34" charset="0"/>
                <a:ea typeface="ＭＳ Ｐゴシック"/>
                <a:cs typeface="Arial" panose="020B0604020202020204" pitchFamily="34" charset="0"/>
              </a:rPr>
              <a:t>Every U.S. case control study that has examined the issue (15+) finds firearm access a risk factor.</a:t>
            </a:r>
          </a:p>
          <a:p>
            <a:pPr marL="210741" indent="-210741">
              <a:lnSpc>
                <a:spcPct val="90000"/>
              </a:lnSpc>
            </a:pPr>
            <a:endParaRPr lang="en-US" sz="2100" dirty="0">
              <a:solidFill>
                <a:srgbClr val="7030A0"/>
              </a:solidFill>
              <a:latin typeface="Arial" panose="020B0604020202020204" pitchFamily="34" charset="0"/>
              <a:ea typeface="ＭＳ Ｐゴシック"/>
              <a:cs typeface="Arial" panose="020B0604020202020204" pitchFamily="34" charset="0"/>
            </a:endParaRPr>
          </a:p>
          <a:p>
            <a:pPr marL="210741" indent="-210741">
              <a:lnSpc>
                <a:spcPct val="90000"/>
              </a:lnSpc>
            </a:pPr>
            <a:endParaRPr lang="en-US" sz="2100" dirty="0">
              <a:solidFill>
                <a:srgbClr val="7030A0"/>
              </a:solidFill>
              <a:latin typeface="Arial" panose="020B0604020202020204" pitchFamily="34" charset="0"/>
              <a:ea typeface="ＭＳ Ｐゴシック"/>
              <a:cs typeface="Arial" panose="020B0604020202020204" pitchFamily="34" charset="0"/>
            </a:endParaRPr>
          </a:p>
        </p:txBody>
      </p:sp>
      <p:sp>
        <p:nvSpPr>
          <p:cNvPr id="6" name="Rectangle 2">
            <a:extLst>
              <a:ext uri="{FF2B5EF4-FFF2-40B4-BE49-F238E27FC236}">
                <a16:creationId xmlns:a16="http://schemas.microsoft.com/office/drawing/2014/main" id="{A921485C-086A-4172-8FDE-29CD18CFF068}"/>
              </a:ext>
            </a:extLst>
          </p:cNvPr>
          <p:cNvSpPr txBox="1">
            <a:spLocks noChangeArrowheads="1"/>
          </p:cNvSpPr>
          <p:nvPr/>
        </p:nvSpPr>
        <p:spPr bwMode="auto">
          <a:xfrm>
            <a:off x="3733800" y="228600"/>
            <a:ext cx="52578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B47A00"/>
                </a:solidFill>
                <a:latin typeface="Arial"/>
                <a:ea typeface="ＭＳ Ｐゴシック" charset="-128"/>
                <a:cs typeface="ＭＳ Ｐゴシック"/>
              </a:defRPr>
            </a:lvl1pPr>
            <a:lvl2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2pPr>
            <a:lvl3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3pPr>
            <a:lvl4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4pPr>
            <a:lvl5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5pPr>
            <a:lvl6pPr marL="457200" algn="l" rtl="0" fontAlgn="base">
              <a:spcBef>
                <a:spcPct val="0"/>
              </a:spcBef>
              <a:spcAft>
                <a:spcPct val="0"/>
              </a:spcAft>
              <a:defRPr sz="4000">
                <a:solidFill>
                  <a:schemeClr val="folHlink"/>
                </a:solidFill>
                <a:latin typeface="Times" charset="0"/>
              </a:defRPr>
            </a:lvl6pPr>
            <a:lvl7pPr marL="914400" algn="l" rtl="0" fontAlgn="base">
              <a:spcBef>
                <a:spcPct val="0"/>
              </a:spcBef>
              <a:spcAft>
                <a:spcPct val="0"/>
              </a:spcAft>
              <a:defRPr sz="4000">
                <a:solidFill>
                  <a:schemeClr val="folHlink"/>
                </a:solidFill>
                <a:latin typeface="Times" charset="0"/>
              </a:defRPr>
            </a:lvl7pPr>
            <a:lvl8pPr marL="1371600" algn="l" rtl="0" fontAlgn="base">
              <a:spcBef>
                <a:spcPct val="0"/>
              </a:spcBef>
              <a:spcAft>
                <a:spcPct val="0"/>
              </a:spcAft>
              <a:defRPr sz="4000">
                <a:solidFill>
                  <a:schemeClr val="folHlink"/>
                </a:solidFill>
                <a:latin typeface="Times" charset="0"/>
              </a:defRPr>
            </a:lvl8pPr>
            <a:lvl9pPr marL="1828800" algn="l" rtl="0" fontAlgn="base">
              <a:spcBef>
                <a:spcPct val="0"/>
              </a:spcBef>
              <a:spcAft>
                <a:spcPct val="0"/>
              </a:spcAft>
              <a:defRPr sz="4000">
                <a:solidFill>
                  <a:schemeClr val="folHlink"/>
                </a:solidFill>
                <a:latin typeface="Times" charset="0"/>
              </a:defRPr>
            </a:lvl9pPr>
          </a:lstStyle>
          <a:p>
            <a:pPr eaLnBrk="1" hangingPunct="1"/>
            <a:r>
              <a:rPr lang="en-US" sz="2900" b="1" kern="0" dirty="0">
                <a:solidFill>
                  <a:srgbClr val="7030A0"/>
                </a:solidFill>
                <a:latin typeface="Arial" panose="020B0604020202020204" pitchFamily="34" charset="0"/>
                <a:ea typeface="ＭＳ Ｐゴシック"/>
                <a:cs typeface="Arial" panose="020B0604020202020204" pitchFamily="34" charset="0"/>
              </a:rPr>
              <a:t>Why Firearms Matter Most</a:t>
            </a:r>
          </a:p>
        </p:txBody>
      </p:sp>
    </p:spTree>
    <p:extLst>
      <p:ext uri="{BB962C8B-B14F-4D97-AF65-F5344CB8AC3E}">
        <p14:creationId xmlns:p14="http://schemas.microsoft.com/office/powerpoint/2010/main" val="143654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1" name="Group 37"/>
          <p:cNvGraphicFramePr>
            <a:graphicFrameLocks noGrp="1"/>
          </p:cNvGraphicFramePr>
          <p:nvPr>
            <p:extLst>
              <p:ext uri="{D42A27DB-BD31-4B8C-83A1-F6EECF244321}">
                <p14:modId xmlns:p14="http://schemas.microsoft.com/office/powerpoint/2010/main" val="3841789386"/>
              </p:ext>
            </p:extLst>
          </p:nvPr>
        </p:nvGraphicFramePr>
        <p:xfrm>
          <a:off x="181062" y="971550"/>
          <a:ext cx="8810538" cy="2766060"/>
        </p:xfrm>
        <a:graphic>
          <a:graphicData uri="http://schemas.openxmlformats.org/drawingml/2006/table">
            <a:tbl>
              <a:tblPr/>
              <a:tblGrid>
                <a:gridCol w="4969094">
                  <a:extLst>
                    <a:ext uri="{9D8B030D-6E8A-4147-A177-3AD203B41FA5}">
                      <a16:colId xmlns:a16="http://schemas.microsoft.com/office/drawing/2014/main" val="20000"/>
                    </a:ext>
                  </a:extLst>
                </a:gridCol>
                <a:gridCol w="1920722">
                  <a:extLst>
                    <a:ext uri="{9D8B030D-6E8A-4147-A177-3AD203B41FA5}">
                      <a16:colId xmlns:a16="http://schemas.microsoft.com/office/drawing/2014/main" val="20001"/>
                    </a:ext>
                  </a:extLst>
                </a:gridCol>
                <a:gridCol w="1920722">
                  <a:extLst>
                    <a:ext uri="{9D8B030D-6E8A-4147-A177-3AD203B41FA5}">
                      <a16:colId xmlns:a16="http://schemas.microsoft.com/office/drawing/2014/main" val="20002"/>
                    </a:ext>
                  </a:extLst>
                </a:gridCol>
              </a:tblGrid>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High Gun Ownership States*</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Low Gun Ownership States**</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Population</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31.5 million</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31.3 million</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homes with firearms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50%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15%</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Suicide attempts (est.) 2008-2009</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246,000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303,400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Suicides 2008-2009</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Non-firearm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4,397</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4,341</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Firearm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Total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p:cNvSpPr txBox="1"/>
          <p:nvPr/>
        </p:nvSpPr>
        <p:spPr>
          <a:xfrm>
            <a:off x="4038600" y="3975742"/>
            <a:ext cx="4924338" cy="392415"/>
          </a:xfrm>
          <a:prstGeom prst="rect">
            <a:avLst/>
          </a:prstGeom>
          <a:noFill/>
        </p:spPr>
        <p:txBody>
          <a:bodyPr wrap="square" rtlCol="0">
            <a:spAutoFit/>
          </a:bodyPr>
          <a:lstStyle/>
          <a:p>
            <a:pPr algn="r"/>
            <a:r>
              <a:rPr lang="en-US" sz="975" b="1" dirty="0">
                <a:solidFill>
                  <a:schemeClr val="bg1"/>
                </a:solidFill>
                <a:latin typeface="Arial" panose="020B0604020202020204" pitchFamily="34" charset="0"/>
                <a:cs typeface="Arial" pitchFamily="34" charset="0"/>
              </a:rPr>
              <a:t>* LA, UT, OK, IA, TN, KY, AL, MS, ID, ND, WV, AR, AK, SD, MO, WY</a:t>
            </a:r>
          </a:p>
          <a:p>
            <a:pPr algn="r"/>
            <a:r>
              <a:rPr lang="en-US" sz="975" b="1" dirty="0">
                <a:solidFill>
                  <a:schemeClr val="bg1"/>
                </a:solidFill>
                <a:latin typeface="Arial" panose="020B0604020202020204" pitchFamily="34" charset="0"/>
                <a:cs typeface="Arial" pitchFamily="34" charset="0"/>
              </a:rPr>
              <a:t>** HI, NJ, MA, RI, CT, NY</a:t>
            </a:r>
          </a:p>
        </p:txBody>
      </p:sp>
      <p:sp>
        <p:nvSpPr>
          <p:cNvPr id="4" name="TextBox 3">
            <a:extLst>
              <a:ext uri="{FF2B5EF4-FFF2-40B4-BE49-F238E27FC236}">
                <a16:creationId xmlns:a16="http://schemas.microsoft.com/office/drawing/2014/main" id="{CB7C085C-C611-4894-BE0F-163DD58BD256}"/>
              </a:ext>
            </a:extLst>
          </p:cNvPr>
          <p:cNvSpPr txBox="1"/>
          <p:nvPr/>
        </p:nvSpPr>
        <p:spPr>
          <a:xfrm flipH="1">
            <a:off x="4756730" y="4518198"/>
            <a:ext cx="4234869" cy="33855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Miller, Barber, Azrael, White. Am J Epi 2013, State level attempts from NSDUH; HH gun ownership from 2002 BRFSS</a:t>
            </a:r>
          </a:p>
        </p:txBody>
      </p:sp>
    </p:spTree>
    <p:extLst>
      <p:ext uri="{BB962C8B-B14F-4D97-AF65-F5344CB8AC3E}">
        <p14:creationId xmlns:p14="http://schemas.microsoft.com/office/powerpoint/2010/main" val="420379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1" name="Group 37"/>
          <p:cNvGraphicFramePr>
            <a:graphicFrameLocks noGrp="1"/>
          </p:cNvGraphicFramePr>
          <p:nvPr>
            <p:extLst>
              <p:ext uri="{D42A27DB-BD31-4B8C-83A1-F6EECF244321}">
                <p14:modId xmlns:p14="http://schemas.microsoft.com/office/powerpoint/2010/main" val="1040875732"/>
              </p:ext>
            </p:extLst>
          </p:nvPr>
        </p:nvGraphicFramePr>
        <p:xfrm>
          <a:off x="152400" y="933306"/>
          <a:ext cx="8686800" cy="2766060"/>
        </p:xfrm>
        <a:graphic>
          <a:graphicData uri="http://schemas.openxmlformats.org/drawingml/2006/table">
            <a:tbl>
              <a:tblPr/>
              <a:tblGrid>
                <a:gridCol w="4899306">
                  <a:extLst>
                    <a:ext uri="{9D8B030D-6E8A-4147-A177-3AD203B41FA5}">
                      <a16:colId xmlns:a16="http://schemas.microsoft.com/office/drawing/2014/main" val="20000"/>
                    </a:ext>
                  </a:extLst>
                </a:gridCol>
                <a:gridCol w="1893747">
                  <a:extLst>
                    <a:ext uri="{9D8B030D-6E8A-4147-A177-3AD203B41FA5}">
                      <a16:colId xmlns:a16="http://schemas.microsoft.com/office/drawing/2014/main" val="20001"/>
                    </a:ext>
                  </a:extLst>
                </a:gridCol>
                <a:gridCol w="1893747">
                  <a:extLst>
                    <a:ext uri="{9D8B030D-6E8A-4147-A177-3AD203B41FA5}">
                      <a16:colId xmlns:a16="http://schemas.microsoft.com/office/drawing/2014/main" val="20002"/>
                    </a:ext>
                  </a:extLst>
                </a:gridCol>
              </a:tblGrid>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High Gun Ownership States*</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Low Gun Ownership States**</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Population</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31.5 million</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31.3 million</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homes with firearms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50%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15%</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Suicide attempts (est.) 2008-2009</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246,000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303,400</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Suicides 2008-2009</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endParaRP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Non-firearm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4,397</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4,341</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Firearm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7,492</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1,697</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   Total suicides</a:t>
                      </a:r>
                    </a:p>
                  </a:txBody>
                  <a:tcPr marL="68580" marR="68580" marT="34290" marB="34290" anchor="b"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11,889</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7030A0"/>
                          </a:solidFill>
                          <a:effectLst/>
                          <a:latin typeface="Arial" panose="020B0604020202020204" pitchFamily="34" charset="0"/>
                          <a:ea typeface="ＭＳ Ｐゴシック" charset="-128"/>
                          <a:cs typeface="Arial" panose="020B0604020202020204" pitchFamily="34" charset="0"/>
                        </a:rPr>
                        <a:t>6,038</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p:cNvSpPr txBox="1"/>
          <p:nvPr/>
        </p:nvSpPr>
        <p:spPr>
          <a:xfrm>
            <a:off x="3733800" y="3923889"/>
            <a:ext cx="5229225" cy="392415"/>
          </a:xfrm>
          <a:prstGeom prst="rect">
            <a:avLst/>
          </a:prstGeom>
          <a:noFill/>
        </p:spPr>
        <p:txBody>
          <a:bodyPr wrap="square" rtlCol="0">
            <a:spAutoFit/>
          </a:bodyPr>
          <a:lstStyle/>
          <a:p>
            <a:pPr algn="r"/>
            <a:r>
              <a:rPr lang="en-US" sz="975" b="1" dirty="0">
                <a:solidFill>
                  <a:schemeClr val="bg1"/>
                </a:solidFill>
                <a:latin typeface="Arial" panose="020B0604020202020204" pitchFamily="34" charset="0"/>
                <a:cs typeface="Arial" pitchFamily="34" charset="0"/>
              </a:rPr>
              <a:t>* LA, UT, OK, IA, TN, KY, AL, MS, ID, ND, WV, AR, AK, SD, MO, WY</a:t>
            </a:r>
          </a:p>
          <a:p>
            <a:pPr algn="r"/>
            <a:r>
              <a:rPr lang="en-US" sz="975" b="1" dirty="0">
                <a:solidFill>
                  <a:schemeClr val="bg1"/>
                </a:solidFill>
                <a:latin typeface="Arial" panose="020B0604020202020204" pitchFamily="34" charset="0"/>
                <a:cs typeface="Arial" pitchFamily="34" charset="0"/>
              </a:rPr>
              <a:t>** HI, NJ, MA, RI, CT, NY</a:t>
            </a:r>
          </a:p>
        </p:txBody>
      </p:sp>
      <p:sp>
        <p:nvSpPr>
          <p:cNvPr id="9" name="Text Box 4"/>
          <p:cNvSpPr txBox="1">
            <a:spLocks noChangeArrowheads="1"/>
          </p:cNvSpPr>
          <p:nvPr/>
        </p:nvSpPr>
        <p:spPr bwMode="auto">
          <a:xfrm>
            <a:off x="4038600" y="4400550"/>
            <a:ext cx="4924425" cy="400110"/>
          </a:xfrm>
          <a:prstGeom prst="rect">
            <a:avLst/>
          </a:prstGeom>
          <a:noFill/>
          <a:ln w="9525">
            <a:noFill/>
            <a:miter lim="800000"/>
            <a:headEnd/>
            <a:tailEnd/>
          </a:ln>
        </p:spPr>
        <p:txBody>
          <a:bodyPr wrap="square">
            <a:spAutoFit/>
          </a:bodyPr>
          <a:lstStyle/>
          <a:p>
            <a:pPr algn="r" eaLnBrk="0" hangingPunct="0">
              <a:spcBef>
                <a:spcPct val="50000"/>
              </a:spcBef>
            </a:pPr>
            <a:r>
              <a:rPr lang="en-US" sz="800" b="1" dirty="0">
                <a:solidFill>
                  <a:schemeClr val="bg1"/>
                </a:solidFill>
                <a:latin typeface="Arial" panose="020B0604020202020204" pitchFamily="34" charset="0"/>
                <a:cs typeface="Arial" pitchFamily="34" charset="0"/>
              </a:rPr>
              <a:t>Miller, Barber, Azrael, White. Am J </a:t>
            </a:r>
            <a:r>
              <a:rPr lang="en-US" sz="800" b="1" dirty="0" err="1">
                <a:solidFill>
                  <a:schemeClr val="bg1"/>
                </a:solidFill>
                <a:latin typeface="Arial" pitchFamily="34" charset="0"/>
                <a:cs typeface="Arial" pitchFamily="34" charset="0"/>
              </a:rPr>
              <a:t>Epi</a:t>
            </a:r>
            <a:r>
              <a:rPr lang="en-US" sz="800" b="1" dirty="0">
                <a:solidFill>
                  <a:schemeClr val="bg1"/>
                </a:solidFill>
                <a:latin typeface="Arial" pitchFamily="34" charset="0"/>
                <a:cs typeface="Arial" pitchFamily="34" charset="0"/>
              </a:rPr>
              <a:t> 2013.</a:t>
            </a:r>
          </a:p>
          <a:p>
            <a:pPr algn="r" eaLnBrk="0" hangingPunct="0">
              <a:spcBef>
                <a:spcPct val="50000"/>
              </a:spcBef>
            </a:pPr>
            <a:r>
              <a:rPr lang="en-US" sz="800" b="1" dirty="0">
                <a:solidFill>
                  <a:schemeClr val="bg1"/>
                </a:solidFill>
                <a:latin typeface="Arial" pitchFamily="34" charset="0"/>
                <a:cs typeface="Arial" pitchFamily="34" charset="0"/>
              </a:rPr>
              <a:t>State-level attempts from NSDUH;  HH gun ownership from 2002 BRFSS.  </a:t>
            </a:r>
          </a:p>
        </p:txBody>
      </p:sp>
    </p:spTree>
    <p:extLst>
      <p:ext uri="{BB962C8B-B14F-4D97-AF65-F5344CB8AC3E}">
        <p14:creationId xmlns:p14="http://schemas.microsoft.com/office/powerpoint/2010/main" val="12586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4D803-7828-408F-B306-75773C0D9F6B}"/>
              </a:ext>
            </a:extLst>
          </p:cNvPr>
          <p:cNvSpPr/>
          <p:nvPr/>
        </p:nvSpPr>
        <p:spPr>
          <a:xfrm>
            <a:off x="152400" y="1002090"/>
            <a:ext cx="8839200"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7030A0"/>
                </a:solidFill>
                <a:latin typeface="Arial" panose="020B0604020202020204" pitchFamily="34" charset="0"/>
                <a:cs typeface="Arial" panose="020B0604020202020204" pitchFamily="34" charset="0"/>
              </a:rPr>
              <a:t>An</a:t>
            </a:r>
            <a:r>
              <a:rPr lang="en-US" sz="2000" dirty="0">
                <a:solidFill>
                  <a:srgbClr val="484C58"/>
                </a:solidFill>
                <a:latin typeface="Arial" panose="020B0604020202020204" pitchFamily="34" charset="0"/>
                <a:cs typeface="Arial" panose="020B0604020202020204" pitchFamily="34" charset="0"/>
              </a:rPr>
              <a:t> </a:t>
            </a:r>
            <a:r>
              <a:rPr lang="en-US" sz="2000" dirty="0">
                <a:solidFill>
                  <a:srgbClr val="7030A0"/>
                </a:solidFill>
                <a:latin typeface="Arial" panose="020B0604020202020204" pitchFamily="34" charset="0"/>
                <a:cs typeface="Arial" panose="020B0604020202020204" pitchFamily="34" charset="0"/>
              </a:rPr>
              <a:t>NVISS study*</a:t>
            </a:r>
            <a:r>
              <a:rPr lang="en-US" sz="2000" dirty="0">
                <a:solidFill>
                  <a:srgbClr val="484C58"/>
                </a:solidFill>
                <a:latin typeface="Arial" panose="020B0604020202020204" pitchFamily="34" charset="0"/>
                <a:cs typeface="Arial" panose="020B0604020202020204" pitchFamily="34" charset="0"/>
              </a:rPr>
              <a:t> </a:t>
            </a:r>
            <a:r>
              <a:rPr lang="en-US" sz="2000" dirty="0">
                <a:solidFill>
                  <a:srgbClr val="7030A0"/>
                </a:solidFill>
                <a:latin typeface="Arial" panose="020B0604020202020204" pitchFamily="34" charset="0"/>
                <a:cs typeface="Arial" panose="020B0604020202020204" pitchFamily="34" charset="0"/>
              </a:rPr>
              <a:t>of firearm suicides among youths ages 17 and under occurring over a two-year period in four states and two counties found that 82% used a firearm belonging to a family member, usually a parent. </a:t>
            </a:r>
          </a:p>
          <a:p>
            <a:pPr marL="342900" indent="-342900">
              <a:buFont typeface="Arial" panose="020B0604020202020204" pitchFamily="34" charset="0"/>
              <a:buChar char="•"/>
            </a:pPr>
            <a:r>
              <a:rPr lang="en-US" sz="2000" dirty="0">
                <a:solidFill>
                  <a:srgbClr val="7030A0"/>
                </a:solidFill>
                <a:latin typeface="Arial" panose="020B0604020202020204" pitchFamily="34" charset="0"/>
                <a:cs typeface="Arial" panose="020B0604020202020204" pitchFamily="34" charset="0"/>
              </a:rPr>
              <a:t>When storage status was noted, about two-thirds of the firearms had been stored unlocked. </a:t>
            </a:r>
          </a:p>
          <a:p>
            <a:pPr marL="342900" indent="-342900">
              <a:buFont typeface="Arial" panose="020B0604020202020204" pitchFamily="34" charset="0"/>
              <a:buChar char="•"/>
            </a:pPr>
            <a:r>
              <a:rPr lang="en-US" sz="2000" dirty="0">
                <a:solidFill>
                  <a:srgbClr val="7030A0"/>
                </a:solidFill>
                <a:latin typeface="Arial" panose="020B0604020202020204" pitchFamily="34" charset="0"/>
                <a:cs typeface="Arial" panose="020B0604020202020204" pitchFamily="34" charset="0"/>
              </a:rPr>
              <a:t>Among the remaining cases in which the firearms had been locked, the youth knew the combination or where the key was kept or broke into the cabinet.</a:t>
            </a:r>
          </a:p>
        </p:txBody>
      </p:sp>
      <p:sp>
        <p:nvSpPr>
          <p:cNvPr id="3" name="Rectangle 2">
            <a:extLst>
              <a:ext uri="{FF2B5EF4-FFF2-40B4-BE49-F238E27FC236}">
                <a16:creationId xmlns:a16="http://schemas.microsoft.com/office/drawing/2014/main" id="{624998C5-9E91-4F11-B4A4-5BE56D8AD37B}"/>
              </a:ext>
            </a:extLst>
          </p:cNvPr>
          <p:cNvSpPr/>
          <p:nvPr/>
        </p:nvSpPr>
        <p:spPr>
          <a:xfrm>
            <a:off x="5943600" y="4019550"/>
            <a:ext cx="3048000" cy="492443"/>
          </a:xfrm>
          <a:prstGeom prst="rect">
            <a:avLst/>
          </a:prstGeom>
        </p:spPr>
        <p:txBody>
          <a:bodyPr wrap="square">
            <a:spAutoFit/>
          </a:bodyPr>
          <a:lstStyle/>
          <a:p>
            <a:pPr algn="r"/>
            <a:r>
              <a:rPr lang="en-US" b="1" dirty="0">
                <a:solidFill>
                  <a:schemeClr val="bg1"/>
                </a:solidFill>
                <a:latin typeface="Arial" panose="020B0604020202020204" pitchFamily="34" charset="0"/>
                <a:cs typeface="Arial" panose="020B0604020202020204" pitchFamily="34" charset="0"/>
              </a:rPr>
              <a:t>*</a:t>
            </a:r>
            <a:r>
              <a:rPr lang="en-US" sz="800" b="1" dirty="0">
                <a:latin typeface="Arial" panose="020B0604020202020204" pitchFamily="34" charset="0"/>
                <a:cs typeface="Arial" panose="020B0604020202020204" pitchFamily="34" charset="0"/>
                <a:hlinkClick r:id="rId3"/>
              </a:rPr>
              <a:t>http://www.hsph.harvard.edu/hicrc/nviss/documents/Suicide%20Summary%202001.pdf</a:t>
            </a:r>
            <a:endParaRPr lang="en-US" sz="800" dirty="0"/>
          </a:p>
        </p:txBody>
      </p:sp>
    </p:spTree>
    <p:extLst>
      <p:ext uri="{BB962C8B-B14F-4D97-AF65-F5344CB8AC3E}">
        <p14:creationId xmlns:p14="http://schemas.microsoft.com/office/powerpoint/2010/main" val="55719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YWHYS2">
            <a:extLst>
              <a:ext uri="{FF2B5EF4-FFF2-40B4-BE49-F238E27FC236}">
                <a16:creationId xmlns:a16="http://schemas.microsoft.com/office/drawing/2014/main" id="{7194052F-128F-47DD-B224-D534285E0F6A}"/>
              </a:ext>
            </a:extLst>
          </p:cNvPr>
          <p:cNvPicPr>
            <a:picLocks noChangeAspect="1" noChangeArrowheads="1"/>
          </p:cNvPicPr>
          <p:nvPr/>
        </p:nvPicPr>
        <p:blipFill rotWithShape="1">
          <a:blip r:embed="rId3" cstate="print"/>
          <a:srcRect b="20815"/>
          <a:stretch/>
        </p:blipFill>
        <p:spPr bwMode="auto">
          <a:xfrm>
            <a:off x="3962400" y="361950"/>
            <a:ext cx="4876800" cy="3124200"/>
          </a:xfrm>
          <a:prstGeom prst="rect">
            <a:avLst/>
          </a:prstGeom>
          <a:noFill/>
          <a:ln w="9525">
            <a:noFill/>
            <a:miter lim="800000"/>
            <a:headEnd/>
            <a:tailEnd/>
          </a:ln>
        </p:spPr>
      </p:pic>
      <p:sp>
        <p:nvSpPr>
          <p:cNvPr id="2" name="TextBox 1">
            <a:extLst>
              <a:ext uri="{FF2B5EF4-FFF2-40B4-BE49-F238E27FC236}">
                <a16:creationId xmlns:a16="http://schemas.microsoft.com/office/drawing/2014/main" id="{C47A64C2-D438-4F9E-AC83-5197584BC34F}"/>
              </a:ext>
            </a:extLst>
          </p:cNvPr>
          <p:cNvSpPr txBox="1"/>
          <p:nvPr/>
        </p:nvSpPr>
        <p:spPr>
          <a:xfrm>
            <a:off x="80075" y="1581150"/>
            <a:ext cx="3886200" cy="1200329"/>
          </a:xfrm>
          <a:prstGeom prst="rect">
            <a:avLst/>
          </a:prstGeom>
          <a:noFill/>
        </p:spPr>
        <p:txBody>
          <a:bodyPr wrap="square" rtlCol="0">
            <a:spAutoFit/>
          </a:bodyPr>
          <a:lstStyle/>
          <a:p>
            <a:r>
              <a:rPr lang="en-US" dirty="0">
                <a:solidFill>
                  <a:srgbClr val="7030A0"/>
                </a:solidFill>
                <a:latin typeface="Arial" panose="020B0604020202020204" pitchFamily="34" charset="0"/>
                <a:cs typeface="Arial" panose="020B0604020202020204" pitchFamily="34" charset="0"/>
              </a:rPr>
              <a:t>We are beginning to understand that </a:t>
            </a:r>
            <a:r>
              <a:rPr lang="en-US" b="1" i="1" dirty="0">
                <a:solidFill>
                  <a:srgbClr val="7030A0"/>
                </a:solidFill>
                <a:latin typeface="Arial" panose="020B0604020202020204" pitchFamily="34" charset="0"/>
                <a:cs typeface="Arial" panose="020B0604020202020204" pitchFamily="34" charset="0"/>
              </a:rPr>
              <a:t>how</a:t>
            </a:r>
            <a:r>
              <a:rPr lang="en-US" dirty="0">
                <a:solidFill>
                  <a:srgbClr val="7030A0"/>
                </a:solidFill>
                <a:latin typeface="Arial" panose="020B0604020202020204" pitchFamily="34" charset="0"/>
                <a:cs typeface="Arial" panose="020B0604020202020204" pitchFamily="34" charset="0"/>
              </a:rPr>
              <a:t> people attempt suicide plays a crucial role in whether they live or die</a:t>
            </a:r>
          </a:p>
        </p:txBody>
      </p:sp>
    </p:spTree>
    <p:extLst>
      <p:ext uri="{BB962C8B-B14F-4D97-AF65-F5344CB8AC3E}">
        <p14:creationId xmlns:p14="http://schemas.microsoft.com/office/powerpoint/2010/main" val="288083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A00F61-28E6-4481-8E04-A1AA46DFEF59}"/>
              </a:ext>
            </a:extLst>
          </p:cNvPr>
          <p:cNvSpPr/>
          <p:nvPr/>
        </p:nvSpPr>
        <p:spPr>
          <a:xfrm>
            <a:off x="3471903" y="209550"/>
            <a:ext cx="5638800" cy="954107"/>
          </a:xfrm>
          <a:prstGeom prst="rect">
            <a:avLst/>
          </a:prstGeom>
        </p:spPr>
        <p:txBody>
          <a:bodyPr wrap="square">
            <a:spAutoFit/>
          </a:bodyPr>
          <a:lstStyle/>
          <a:p>
            <a:pPr algn="ctr"/>
            <a:r>
              <a:rPr lang="en-US" sz="2800" b="1" dirty="0">
                <a:solidFill>
                  <a:srgbClr val="7030A0"/>
                </a:solidFill>
                <a:latin typeface="Arial" panose="020B0604020202020204" pitchFamily="34" charset="0"/>
                <a:cs typeface="Arial" panose="020B0604020202020204" pitchFamily="34" charset="0"/>
              </a:rPr>
              <a:t>How do young suicide victims get a gun?</a:t>
            </a:r>
          </a:p>
        </p:txBody>
      </p:sp>
      <p:sp>
        <p:nvSpPr>
          <p:cNvPr id="2" name="Rectangle 1">
            <a:extLst>
              <a:ext uri="{FF2B5EF4-FFF2-40B4-BE49-F238E27FC236}">
                <a16:creationId xmlns:a16="http://schemas.microsoft.com/office/drawing/2014/main" id="{2AD4A464-DF9E-4199-ACD8-4BF0C914D361}"/>
              </a:ext>
            </a:extLst>
          </p:cNvPr>
          <p:cNvSpPr/>
          <p:nvPr/>
        </p:nvSpPr>
        <p:spPr>
          <a:xfrm>
            <a:off x="304800" y="1248311"/>
            <a:ext cx="8458200" cy="384721"/>
          </a:xfrm>
          <a:prstGeom prst="rect">
            <a:avLst/>
          </a:prstGeom>
        </p:spPr>
        <p:txBody>
          <a:bodyPr wrap="square">
            <a:spAutoFit/>
          </a:bodyPr>
          <a:lstStyle/>
          <a:p>
            <a:r>
              <a:rPr lang="en-US" sz="1900" dirty="0">
                <a:solidFill>
                  <a:srgbClr val="7030A0"/>
                </a:solidFill>
                <a:latin typeface="Arial" panose="020B0604020202020204" pitchFamily="34" charset="0"/>
                <a:cs typeface="Arial" panose="020B0604020202020204" pitchFamily="34" charset="0"/>
              </a:rPr>
              <a:t>Response to the question: “Has your child handled your gun in your home?”* </a:t>
            </a:r>
            <a:endParaRPr lang="en-US" sz="1900" dirty="0"/>
          </a:p>
        </p:txBody>
      </p:sp>
      <p:pic>
        <p:nvPicPr>
          <p:cNvPr id="3" name="Picture 2">
            <a:extLst>
              <a:ext uri="{FF2B5EF4-FFF2-40B4-BE49-F238E27FC236}">
                <a16:creationId xmlns:a16="http://schemas.microsoft.com/office/drawing/2014/main" id="{C77D2577-E719-43EC-918C-09168E513B0E}"/>
              </a:ext>
            </a:extLst>
          </p:cNvPr>
          <p:cNvPicPr>
            <a:picLocks noChangeAspect="1"/>
          </p:cNvPicPr>
          <p:nvPr/>
        </p:nvPicPr>
        <p:blipFill rotWithShape="1">
          <a:blip r:embed="rId3"/>
          <a:srcRect l="12528" t="40756" b="3776"/>
          <a:stretch/>
        </p:blipFill>
        <p:spPr>
          <a:xfrm>
            <a:off x="1993324" y="1602718"/>
            <a:ext cx="5157352" cy="2138100"/>
          </a:xfrm>
          <a:prstGeom prst="rect">
            <a:avLst/>
          </a:prstGeom>
        </p:spPr>
      </p:pic>
      <p:sp>
        <p:nvSpPr>
          <p:cNvPr id="4" name="Rectangle 3">
            <a:extLst>
              <a:ext uri="{FF2B5EF4-FFF2-40B4-BE49-F238E27FC236}">
                <a16:creationId xmlns:a16="http://schemas.microsoft.com/office/drawing/2014/main" id="{4CF27927-46C7-44AD-A4D0-865BD832F019}"/>
              </a:ext>
            </a:extLst>
          </p:cNvPr>
          <p:cNvSpPr/>
          <p:nvPr/>
        </p:nvSpPr>
        <p:spPr>
          <a:xfrm>
            <a:off x="4343400" y="4095225"/>
            <a:ext cx="4572000" cy="430887"/>
          </a:xfrm>
          <a:prstGeom prst="rect">
            <a:avLst/>
          </a:prstGeom>
        </p:spPr>
        <p:txBody>
          <a:bodyPr wrap="square">
            <a:spAutoFit/>
          </a:bodyPr>
          <a:lstStyle/>
          <a:p>
            <a:pPr algn="r"/>
            <a:r>
              <a:rPr lang="en-US" sz="1100" b="1" dirty="0">
                <a:solidFill>
                  <a:schemeClr val="bg1"/>
                </a:solidFill>
                <a:latin typeface="Arial" panose="020B0604020202020204" pitchFamily="34" charset="0"/>
                <a:cs typeface="Arial" panose="020B0604020202020204" pitchFamily="34" charset="0"/>
              </a:rPr>
              <a:t>* Baxley F, Miller M. Parental misperceptions about children and firearms. Arch </a:t>
            </a:r>
            <a:r>
              <a:rPr lang="en-US" sz="1100" b="1" dirty="0" err="1">
                <a:solidFill>
                  <a:schemeClr val="bg1"/>
                </a:solidFill>
                <a:latin typeface="Arial" panose="020B0604020202020204" pitchFamily="34" charset="0"/>
                <a:cs typeface="Arial" panose="020B0604020202020204" pitchFamily="34" charset="0"/>
              </a:rPr>
              <a:t>Pediatr</a:t>
            </a:r>
            <a:r>
              <a:rPr lang="en-US" sz="1100" b="1" dirty="0">
                <a:solidFill>
                  <a:schemeClr val="bg1"/>
                </a:solidFill>
                <a:latin typeface="Arial" panose="020B0604020202020204" pitchFamily="34" charset="0"/>
                <a:cs typeface="Arial" panose="020B0604020202020204" pitchFamily="34" charset="0"/>
              </a:rPr>
              <a:t> </a:t>
            </a:r>
            <a:r>
              <a:rPr lang="en-US" sz="1100" b="1" dirty="0" err="1">
                <a:solidFill>
                  <a:schemeClr val="bg1"/>
                </a:solidFill>
                <a:latin typeface="Arial" panose="020B0604020202020204" pitchFamily="34" charset="0"/>
                <a:cs typeface="Arial" panose="020B0604020202020204" pitchFamily="34" charset="0"/>
              </a:rPr>
              <a:t>Adolesc</a:t>
            </a:r>
            <a:r>
              <a:rPr lang="en-US" sz="1100" b="1" dirty="0">
                <a:solidFill>
                  <a:schemeClr val="bg1"/>
                </a:solidFill>
                <a:latin typeface="Arial" panose="020B0604020202020204" pitchFamily="34" charset="0"/>
                <a:cs typeface="Arial" panose="020B0604020202020204" pitchFamily="34" charset="0"/>
              </a:rPr>
              <a:t> Med. 2006;160(5):542-7. </a:t>
            </a:r>
          </a:p>
        </p:txBody>
      </p:sp>
    </p:spTree>
    <p:extLst>
      <p:ext uri="{BB962C8B-B14F-4D97-AF65-F5344CB8AC3E}">
        <p14:creationId xmlns:p14="http://schemas.microsoft.com/office/powerpoint/2010/main" val="2197991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latin typeface="Calibri" panose="020F0502020204030204" pitchFamily="34" charset="0"/>
            </a:endParaRPr>
          </a:p>
        </p:txBody>
      </p:sp>
      <p:sp>
        <p:nvSpPr>
          <p:cNvPr id="9" name="Title 1">
            <a:extLst>
              <a:ext uri="{FF2B5EF4-FFF2-40B4-BE49-F238E27FC236}">
                <a16:creationId xmlns:a16="http://schemas.microsoft.com/office/drawing/2014/main" id="{F30EE4D4-4793-4C10-AB62-16402577D7DF}"/>
              </a:ext>
            </a:extLst>
          </p:cNvPr>
          <p:cNvSpPr txBox="1">
            <a:spLocks/>
          </p:cNvSpPr>
          <p:nvPr/>
        </p:nvSpPr>
        <p:spPr>
          <a:xfrm>
            <a:off x="3780723" y="224393"/>
            <a:ext cx="5105400" cy="51435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7030A0"/>
                </a:solidFill>
                <a:latin typeface="Arial" panose="020B0604020202020204" pitchFamily="34" charset="0"/>
                <a:cs typeface="Arial" panose="020B0604020202020204" pitchFamily="34" charset="0"/>
              </a:rPr>
              <a:t>NY and US Suicide Rates*, 2017</a:t>
            </a:r>
          </a:p>
        </p:txBody>
      </p:sp>
      <p:graphicFrame>
        <p:nvGraphicFramePr>
          <p:cNvPr id="10" name="Chart 9">
            <a:extLst>
              <a:ext uri="{FF2B5EF4-FFF2-40B4-BE49-F238E27FC236}">
                <a16:creationId xmlns:a16="http://schemas.microsoft.com/office/drawing/2014/main" id="{7BC3686B-4C60-4D7C-B36D-2CD62EE8943E}"/>
              </a:ext>
            </a:extLst>
          </p:cNvPr>
          <p:cNvGraphicFramePr/>
          <p:nvPr>
            <p:extLst>
              <p:ext uri="{D42A27DB-BD31-4B8C-83A1-F6EECF244321}">
                <p14:modId xmlns:p14="http://schemas.microsoft.com/office/powerpoint/2010/main" val="2438021359"/>
              </p:ext>
            </p:extLst>
          </p:nvPr>
        </p:nvGraphicFramePr>
        <p:xfrm>
          <a:off x="2133600" y="850900"/>
          <a:ext cx="5969000" cy="28638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B327C7C-AA42-43AD-8766-1D3B0E12EA11}"/>
              </a:ext>
            </a:extLst>
          </p:cNvPr>
          <p:cNvSpPr/>
          <p:nvPr/>
        </p:nvSpPr>
        <p:spPr>
          <a:xfrm>
            <a:off x="6477000" y="4035878"/>
            <a:ext cx="2299027" cy="276999"/>
          </a:xfrm>
          <a:prstGeom prst="rect">
            <a:avLst/>
          </a:prstGeom>
        </p:spPr>
        <p:txBody>
          <a:bodyPr wrap="none">
            <a:spAutoFit/>
          </a:bodyPr>
          <a:lstStyle/>
          <a:p>
            <a:pPr algn="r"/>
            <a:r>
              <a:rPr lang="en-US" sz="1200" b="1" dirty="0">
                <a:latin typeface="Arial" panose="020B0604020202020204" pitchFamily="34" charset="0"/>
                <a:cs typeface="Arial" panose="020B0604020202020204" pitchFamily="34" charset="0"/>
                <a:hlinkClick r:id="rId4"/>
              </a:rPr>
              <a:t>https://wisqars-viz.cdc.gov/</a:t>
            </a:r>
            <a:r>
              <a:rPr lang="en-US" sz="1200" b="1" dirty="0">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4128B9A-2002-43F5-94EF-927F0DA7B445}"/>
              </a:ext>
            </a:extLst>
          </p:cNvPr>
          <p:cNvSpPr/>
          <p:nvPr/>
        </p:nvSpPr>
        <p:spPr>
          <a:xfrm>
            <a:off x="6400800" y="4035878"/>
            <a:ext cx="2744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161471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B0CEB-FAA6-4F6F-8899-003146597997}"/>
              </a:ext>
            </a:extLst>
          </p:cNvPr>
          <p:cNvPicPr>
            <a:picLocks noChangeAspect="1"/>
          </p:cNvPicPr>
          <p:nvPr/>
        </p:nvPicPr>
        <p:blipFill>
          <a:blip r:embed="rId2"/>
          <a:stretch>
            <a:fillRect/>
          </a:stretch>
        </p:blipFill>
        <p:spPr>
          <a:xfrm>
            <a:off x="4343400" y="285750"/>
            <a:ext cx="4566300" cy="3414056"/>
          </a:xfrm>
          <a:prstGeom prst="rect">
            <a:avLst/>
          </a:prstGeom>
        </p:spPr>
      </p:pic>
      <p:pic>
        <p:nvPicPr>
          <p:cNvPr id="4" name="Picture 3">
            <a:extLst>
              <a:ext uri="{FF2B5EF4-FFF2-40B4-BE49-F238E27FC236}">
                <a16:creationId xmlns:a16="http://schemas.microsoft.com/office/drawing/2014/main" id="{C7B7219F-B131-4727-BEF0-ABC1D9AAF62D}"/>
              </a:ext>
            </a:extLst>
          </p:cNvPr>
          <p:cNvPicPr>
            <a:picLocks noChangeAspect="1"/>
          </p:cNvPicPr>
          <p:nvPr/>
        </p:nvPicPr>
        <p:blipFill>
          <a:blip r:embed="rId3"/>
          <a:stretch>
            <a:fillRect/>
          </a:stretch>
        </p:blipFill>
        <p:spPr>
          <a:xfrm>
            <a:off x="234300" y="1035090"/>
            <a:ext cx="3664014" cy="2688569"/>
          </a:xfrm>
          <a:prstGeom prst="rect">
            <a:avLst/>
          </a:prstGeom>
        </p:spPr>
      </p:pic>
      <p:sp>
        <p:nvSpPr>
          <p:cNvPr id="2" name="Rectangle 1">
            <a:extLst>
              <a:ext uri="{FF2B5EF4-FFF2-40B4-BE49-F238E27FC236}">
                <a16:creationId xmlns:a16="http://schemas.microsoft.com/office/drawing/2014/main" id="{7BA82EAB-0215-4CCE-8B54-84FEE42AB848}"/>
              </a:ext>
            </a:extLst>
          </p:cNvPr>
          <p:cNvSpPr/>
          <p:nvPr/>
        </p:nvSpPr>
        <p:spPr>
          <a:xfrm>
            <a:off x="6656255" y="4324350"/>
            <a:ext cx="2283150" cy="646331"/>
          </a:xfrm>
          <a:prstGeom prst="rect">
            <a:avLst/>
          </a:prstGeom>
        </p:spPr>
        <p:txBody>
          <a:bodyPr wrap="square">
            <a:spAutoFit/>
          </a:bodyPr>
          <a:lstStyle/>
          <a:p>
            <a:pPr algn="r"/>
            <a:r>
              <a:rPr lang="en-US" sz="1200" dirty="0">
                <a:solidFill>
                  <a:schemeClr val="bg1"/>
                </a:solidFill>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hlinkClick r:id="rId4"/>
              </a:rPr>
              <a:t>https://wonder.cdc.gov</a:t>
            </a:r>
            <a:r>
              <a:rPr lang="en-US" b="1" dirty="0">
                <a:latin typeface="Arial" panose="020B0604020202020204" pitchFamily="34" charset="0"/>
                <a:cs typeface="Arial" panose="020B0604020202020204" pitchFamily="34" charset="0"/>
                <a:hlinkClick r:id="rId4"/>
              </a:rPr>
              <a:t>/</a:t>
            </a: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A22997BB-20A5-4EE6-8EF9-8EA94D8D2F01}"/>
              </a:ext>
            </a:extLst>
          </p:cNvPr>
          <p:cNvSpPr/>
          <p:nvPr/>
        </p:nvSpPr>
        <p:spPr>
          <a:xfrm>
            <a:off x="5951224" y="3934676"/>
            <a:ext cx="2971391" cy="276999"/>
          </a:xfrm>
          <a:prstGeom prst="rect">
            <a:avLst/>
          </a:prstGeom>
        </p:spPr>
        <p:txBody>
          <a:bodyPr wrap="none">
            <a:spAutoFit/>
          </a:bodyPr>
          <a:lstStyle/>
          <a:p>
            <a:pPr algn="r"/>
            <a:r>
              <a:rPr lang="en-US" sz="1200" b="1" dirty="0">
                <a:solidFill>
                  <a:schemeClr val="bg1"/>
                </a:solidFill>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hlinkClick r:id="rId5"/>
              </a:rPr>
              <a:t>https://www.cdc.gov/brfss/index.html</a:t>
            </a:r>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F0AA63B-BD4F-43EC-8636-36F25CDCAD69}"/>
              </a:ext>
            </a:extLst>
          </p:cNvPr>
          <p:cNvSpPr txBox="1"/>
          <p:nvPr/>
        </p:nvSpPr>
        <p:spPr>
          <a:xfrm>
            <a:off x="152400" y="2800350"/>
            <a:ext cx="304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3211BDB-25E4-4EB2-9C19-6614B4C0B285}"/>
              </a:ext>
            </a:extLst>
          </p:cNvPr>
          <p:cNvSpPr txBox="1"/>
          <p:nvPr/>
        </p:nvSpPr>
        <p:spPr>
          <a:xfrm>
            <a:off x="4419600" y="320159"/>
            <a:ext cx="46202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3548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CB9A6-01E5-44AF-9590-6918234DB496}"/>
              </a:ext>
            </a:extLst>
          </p:cNvPr>
          <p:cNvPicPr>
            <a:picLocks noChangeAspect="1"/>
          </p:cNvPicPr>
          <p:nvPr/>
        </p:nvPicPr>
        <p:blipFill>
          <a:blip r:embed="rId2"/>
          <a:stretch>
            <a:fillRect/>
          </a:stretch>
        </p:blipFill>
        <p:spPr>
          <a:xfrm>
            <a:off x="755573" y="895350"/>
            <a:ext cx="7632854" cy="2819400"/>
          </a:xfrm>
          <a:prstGeom prst="rect">
            <a:avLst/>
          </a:prstGeom>
        </p:spPr>
      </p:pic>
      <p:pic>
        <p:nvPicPr>
          <p:cNvPr id="4" name="Picture 3">
            <a:extLst>
              <a:ext uri="{FF2B5EF4-FFF2-40B4-BE49-F238E27FC236}">
                <a16:creationId xmlns:a16="http://schemas.microsoft.com/office/drawing/2014/main" id="{42BC1A42-F8E2-4124-A225-D5161B60A172}"/>
              </a:ext>
            </a:extLst>
          </p:cNvPr>
          <p:cNvPicPr>
            <a:picLocks noChangeAspect="1"/>
          </p:cNvPicPr>
          <p:nvPr/>
        </p:nvPicPr>
        <p:blipFill>
          <a:blip r:embed="rId3"/>
          <a:stretch>
            <a:fillRect/>
          </a:stretch>
        </p:blipFill>
        <p:spPr>
          <a:xfrm>
            <a:off x="4495800" y="57150"/>
            <a:ext cx="4535817" cy="749873"/>
          </a:xfrm>
          <a:prstGeom prst="rect">
            <a:avLst/>
          </a:prstGeom>
        </p:spPr>
      </p:pic>
      <p:sp>
        <p:nvSpPr>
          <p:cNvPr id="5" name="TextBox 4">
            <a:extLst>
              <a:ext uri="{FF2B5EF4-FFF2-40B4-BE49-F238E27FC236}">
                <a16:creationId xmlns:a16="http://schemas.microsoft.com/office/drawing/2014/main" id="{DC7AE929-FE08-4681-8058-7A555AD435D6}"/>
              </a:ext>
            </a:extLst>
          </p:cNvPr>
          <p:cNvSpPr txBox="1"/>
          <p:nvPr/>
        </p:nvSpPr>
        <p:spPr>
          <a:xfrm>
            <a:off x="7660017" y="3867150"/>
            <a:ext cx="1371600"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Courtesy of Cathy Barber</a:t>
            </a:r>
          </a:p>
        </p:txBody>
      </p:sp>
    </p:spTree>
    <p:extLst>
      <p:ext uri="{BB962C8B-B14F-4D97-AF65-F5344CB8AC3E}">
        <p14:creationId xmlns:p14="http://schemas.microsoft.com/office/powerpoint/2010/main" val="352132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04800" y="1123950"/>
            <a:ext cx="8153400" cy="23336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nSpc>
                <a:spcPct val="90000"/>
              </a:lnSpc>
              <a:spcBef>
                <a:spcPct val="20000"/>
              </a:spcBef>
              <a:buFont typeface="Arial"/>
              <a:buChar char="•"/>
              <a:defRPr/>
            </a:pPr>
            <a:r>
              <a:rPr lang="en-US" sz="3600" kern="0" dirty="0">
                <a:solidFill>
                  <a:srgbClr val="7030A0"/>
                </a:solidFill>
                <a:latin typeface="Arial" panose="020B0604020202020204" pitchFamily="34" charset="0"/>
                <a:cs typeface="Arial" panose="020B0604020202020204" pitchFamily="34" charset="0"/>
              </a:rPr>
              <a:t>Why Means Matter </a:t>
            </a:r>
          </a:p>
          <a:p>
            <a:pPr marL="254794" indent="-254794">
              <a:lnSpc>
                <a:spcPct val="90000"/>
              </a:lnSpc>
              <a:spcBef>
                <a:spcPct val="20000"/>
              </a:spcBef>
              <a:buFontTx/>
              <a:buChar char="•"/>
              <a:defRPr/>
            </a:pPr>
            <a:r>
              <a:rPr lang="en-US" sz="3600" b="1" kern="0" dirty="0">
                <a:solidFill>
                  <a:srgbClr val="7030A0"/>
                </a:solidFill>
                <a:latin typeface="Arial" panose="020B0604020202020204" pitchFamily="34" charset="0"/>
                <a:cs typeface="Arial" panose="020B0604020202020204" pitchFamily="34" charset="0"/>
              </a:rPr>
              <a:t>Changing the Discourse; Partnering with Gun Owners</a:t>
            </a:r>
          </a:p>
          <a:p>
            <a:pPr marL="254794" indent="-254794">
              <a:lnSpc>
                <a:spcPct val="90000"/>
              </a:lnSpc>
              <a:spcBef>
                <a:spcPct val="20000"/>
              </a:spcBef>
              <a:buFontTx/>
              <a:buChar char="•"/>
              <a:defRPr/>
            </a:pPr>
            <a:r>
              <a:rPr lang="en-US" sz="3600" kern="0" dirty="0">
                <a:solidFill>
                  <a:srgbClr val="7030A0"/>
                </a:solidFill>
                <a:latin typeface="Arial" panose="020B0604020202020204" pitchFamily="34" charset="0"/>
                <a:cs typeface="Arial" panose="020B0604020202020204" pitchFamily="34" charset="0"/>
              </a:rPr>
              <a:t>Other Lethal Means</a:t>
            </a:r>
          </a:p>
          <a:p>
            <a:pPr marL="254794" indent="-254794">
              <a:lnSpc>
                <a:spcPct val="90000"/>
              </a:lnSpc>
              <a:spcBef>
                <a:spcPct val="20000"/>
              </a:spcBef>
              <a:buFontTx/>
              <a:buChar char="•"/>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i="1" kern="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99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A7C5F4-A29A-495A-8053-464291AEE31F}"/>
              </a:ext>
            </a:extLst>
          </p:cNvPr>
          <p:cNvSpPr txBox="1">
            <a:spLocks noChangeArrowheads="1"/>
          </p:cNvSpPr>
          <p:nvPr/>
        </p:nvSpPr>
        <p:spPr>
          <a:xfrm>
            <a:off x="4114800" y="133350"/>
            <a:ext cx="4616823" cy="6667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7030A0"/>
                </a:solidFill>
                <a:latin typeface="Arial" panose="020B0604020202020204" pitchFamily="34" charset="0"/>
                <a:ea typeface="ＭＳ Ｐゴシック" charset="0"/>
                <a:cs typeface="Arial" panose="020B0604020202020204" pitchFamily="34" charset="0"/>
              </a:rPr>
              <a:t>Engaging Gun Owners</a:t>
            </a:r>
          </a:p>
        </p:txBody>
      </p:sp>
      <p:sp>
        <p:nvSpPr>
          <p:cNvPr id="5" name="Rectangle 3">
            <a:extLst>
              <a:ext uri="{FF2B5EF4-FFF2-40B4-BE49-F238E27FC236}">
                <a16:creationId xmlns:a16="http://schemas.microsoft.com/office/drawing/2014/main" id="{2020C412-FF92-4341-88E4-54F5791C53B9}"/>
              </a:ext>
            </a:extLst>
          </p:cNvPr>
          <p:cNvSpPr txBox="1">
            <a:spLocks noChangeArrowheads="1"/>
          </p:cNvSpPr>
          <p:nvPr/>
        </p:nvSpPr>
        <p:spPr>
          <a:xfrm>
            <a:off x="211667" y="895350"/>
            <a:ext cx="8720666" cy="28511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US" sz="2400" dirty="0">
                <a:solidFill>
                  <a:srgbClr val="7030A0"/>
                </a:solidFill>
                <a:latin typeface="Arial" panose="020B0604020202020204" pitchFamily="34" charset="0"/>
                <a:ea typeface="ＭＳ Ｐゴシック" charset="0"/>
                <a:cs typeface="Arial" panose="020B0604020202020204" pitchFamily="34" charset="0"/>
              </a:rPr>
              <a:t>Ten years ago, most suicide prevention groups weren’t talking about guns and most gun groups weren’t talking about suicide.</a:t>
            </a:r>
          </a:p>
          <a:p>
            <a:pPr>
              <a:lnSpc>
                <a:spcPct val="90000"/>
              </a:lnSpc>
              <a:defRPr/>
            </a:pPr>
            <a:r>
              <a:rPr lang="en-US" sz="2400" dirty="0">
                <a:solidFill>
                  <a:srgbClr val="7030A0"/>
                </a:solidFill>
                <a:latin typeface="Arial" panose="020B0604020202020204" pitchFamily="34" charset="0"/>
                <a:ea typeface="ＭＳ Ｐゴシック" charset="0"/>
                <a:cs typeface="Arial" panose="020B0604020202020204" pitchFamily="34" charset="0"/>
              </a:rPr>
              <a:t>And yet gun-owning families were dying by suicide at higher rates than non-gun owners.</a:t>
            </a:r>
          </a:p>
          <a:p>
            <a:pPr>
              <a:lnSpc>
                <a:spcPct val="90000"/>
              </a:lnSpc>
              <a:defRPr/>
            </a:pPr>
            <a:r>
              <a:rPr lang="en-US" sz="2400" dirty="0">
                <a:solidFill>
                  <a:srgbClr val="7030A0"/>
                </a:solidFill>
                <a:latin typeface="Arial" panose="020B0604020202020204" pitchFamily="34" charset="0"/>
                <a:ea typeface="ＭＳ Ｐゴシック" charset="0"/>
                <a:cs typeface="Arial" panose="020B0604020202020204" pitchFamily="34" charset="0"/>
              </a:rPr>
              <a:t>They’re not more likely to have a mental illness or to be suicidal; they are more likely to die should they become suicidal.</a:t>
            </a:r>
          </a:p>
          <a:p>
            <a:pPr marL="0" indent="0">
              <a:lnSpc>
                <a:spcPct val="90000"/>
              </a:lnSpc>
              <a:buFontTx/>
              <a:buNone/>
              <a:defRPr/>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defRPr/>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defRPr/>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defRPr/>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defRPr/>
            </a:pPr>
            <a:endParaRPr lang="en-US" sz="2000" i="1" dirty="0">
              <a:solidFill>
                <a:srgbClr val="7030A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5549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5354A3A-F36F-40B7-861F-14B2C25E1963}"/>
              </a:ext>
            </a:extLst>
          </p:cNvPr>
          <p:cNvSpPr txBox="1">
            <a:spLocks noChangeArrowheads="1"/>
          </p:cNvSpPr>
          <p:nvPr/>
        </p:nvSpPr>
        <p:spPr>
          <a:xfrm>
            <a:off x="304800" y="1123950"/>
            <a:ext cx="8610600" cy="2514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500" dirty="0">
                <a:solidFill>
                  <a:srgbClr val="7030A0"/>
                </a:solidFill>
                <a:latin typeface="Arial" panose="020B0604020202020204" pitchFamily="34" charset="0"/>
                <a:ea typeface="ＭＳ Ｐゴシック" charset="0"/>
                <a:cs typeface="Arial" panose="020B0604020202020204" pitchFamily="34" charset="0"/>
              </a:rPr>
              <a:t>How do we reach gun owners at risk of suicide?</a:t>
            </a:r>
          </a:p>
          <a:p>
            <a:pPr>
              <a:lnSpc>
                <a:spcPct val="90000"/>
              </a:lnSpc>
            </a:pPr>
            <a:r>
              <a:rPr lang="en-US" sz="2500" dirty="0">
                <a:solidFill>
                  <a:srgbClr val="7030A0"/>
                </a:solidFill>
                <a:latin typeface="Arial" panose="020B0604020202020204" pitchFamily="34" charset="0"/>
                <a:ea typeface="ＭＳ Ｐゴシック" charset="0"/>
                <a:cs typeface="Arial" panose="020B0604020202020204" pitchFamily="34" charset="0"/>
              </a:rPr>
              <a:t>With an anti-gun agenda? No</a:t>
            </a:r>
          </a:p>
          <a:p>
            <a:pPr>
              <a:lnSpc>
                <a:spcPct val="90000"/>
              </a:lnSpc>
            </a:pPr>
            <a:r>
              <a:rPr lang="en-US" sz="2500" dirty="0">
                <a:solidFill>
                  <a:srgbClr val="7030A0"/>
                </a:solidFill>
                <a:latin typeface="Arial" panose="020B0604020202020204" pitchFamily="34" charset="0"/>
                <a:ea typeface="ＭＳ Ｐゴシック" charset="0"/>
                <a:cs typeface="Arial" panose="020B0604020202020204" pitchFamily="34" charset="0"/>
              </a:rPr>
              <a:t>That’s like sending an anti-gay group to do a suicide prevention campaign in the gay and lesbian community.</a:t>
            </a:r>
          </a:p>
          <a:p>
            <a:pPr>
              <a:lnSpc>
                <a:spcPct val="90000"/>
              </a:lnSpc>
            </a:pPr>
            <a:r>
              <a:rPr lang="en-US" sz="2500" b="1" dirty="0">
                <a:solidFill>
                  <a:srgbClr val="7030A0"/>
                </a:solidFill>
                <a:latin typeface="Arial" panose="020B0604020202020204" pitchFamily="34" charset="0"/>
                <a:ea typeface="ＭＳ Ｐゴシック" charset="0"/>
                <a:cs typeface="Arial" panose="020B0604020202020204" pitchFamily="34" charset="0"/>
              </a:rPr>
              <a:t>If you don’t trust the messenger, you don’t trust the message. </a:t>
            </a:r>
            <a:r>
              <a:rPr lang="en-US" sz="2500" dirty="0">
                <a:solidFill>
                  <a:srgbClr val="7030A0"/>
                </a:solidFill>
                <a:latin typeface="Arial" panose="020B0604020202020204" pitchFamily="34" charset="0"/>
                <a:ea typeface="ＭＳ Ｐゴシック" charset="0"/>
                <a:cs typeface="Arial" panose="020B0604020202020204" pitchFamily="34" charset="0"/>
              </a:rPr>
              <a:t>And you’re likely to get the message wrong.</a:t>
            </a:r>
          </a:p>
          <a:p>
            <a:pPr>
              <a:lnSpc>
                <a:spcPct val="90000"/>
              </a:lnSpc>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8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000" i="1" dirty="0">
              <a:solidFill>
                <a:srgbClr val="7030A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53638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4DC440-5F93-48B8-9EC5-2775FB6FB1DB}"/>
              </a:ext>
            </a:extLst>
          </p:cNvPr>
          <p:cNvSpPr txBox="1">
            <a:spLocks noChangeArrowheads="1"/>
          </p:cNvSpPr>
          <p:nvPr/>
        </p:nvSpPr>
        <p:spPr>
          <a:xfrm>
            <a:off x="3733800" y="228600"/>
            <a:ext cx="4724400" cy="6667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7030A0"/>
                </a:solidFill>
                <a:latin typeface="Arial" panose="020B0604020202020204" pitchFamily="34" charset="0"/>
                <a:ea typeface="ＭＳ Ｐゴシック" charset="0"/>
                <a:cs typeface="Arial" panose="020B0604020202020204" pitchFamily="34" charset="0"/>
              </a:rPr>
              <a:t>What’s the Message?</a:t>
            </a:r>
          </a:p>
        </p:txBody>
      </p:sp>
      <p:sp>
        <p:nvSpPr>
          <p:cNvPr id="4" name="Rectangle 3">
            <a:extLst>
              <a:ext uri="{FF2B5EF4-FFF2-40B4-BE49-F238E27FC236}">
                <a16:creationId xmlns:a16="http://schemas.microsoft.com/office/drawing/2014/main" id="{D5A87C79-C054-4C9D-B96A-80F89384FC0E}"/>
              </a:ext>
            </a:extLst>
          </p:cNvPr>
          <p:cNvSpPr txBox="1">
            <a:spLocks noChangeArrowheads="1"/>
          </p:cNvSpPr>
          <p:nvPr/>
        </p:nvSpPr>
        <p:spPr>
          <a:xfrm>
            <a:off x="228600" y="1047750"/>
            <a:ext cx="8686800"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Tx/>
              <a:buNone/>
              <a:defRPr/>
            </a:pPr>
            <a:r>
              <a:rPr lang="en-US" sz="1800" b="1" dirty="0">
                <a:solidFill>
                  <a:srgbClr val="7030A0"/>
                </a:solidFill>
                <a:latin typeface="Arial" panose="020B0604020202020204" pitchFamily="34" charset="0"/>
                <a:ea typeface="ＭＳ Ｐゴシック"/>
                <a:cs typeface="Arial" panose="020B0604020202020204" pitchFamily="34" charset="0"/>
              </a:rPr>
              <a:t>Man to his primary care during office visit: </a:t>
            </a:r>
            <a:r>
              <a:rPr lang="en-US" sz="1800" dirty="0">
                <a:solidFill>
                  <a:srgbClr val="7030A0"/>
                </a:solidFill>
                <a:latin typeface="Arial" panose="020B0604020202020204" pitchFamily="34" charset="0"/>
                <a:ea typeface="ＭＳ Ｐゴシック"/>
                <a:cs typeface="Arial" panose="020B0604020202020204" pitchFamily="34" charset="0"/>
              </a:rPr>
              <a:t>“I’m really worried about what happens next; I’m in this funk and it isn’t getting any better, and now with this second DUI, I’m worried my partner might leave me and I could loose my job. I’m thinking maybe I should just pack it in, disappear…permanently.”</a:t>
            </a:r>
          </a:p>
          <a:p>
            <a:pPr marL="0" indent="0">
              <a:lnSpc>
                <a:spcPct val="90000"/>
              </a:lnSpc>
              <a:buFontTx/>
              <a:buNone/>
              <a:defRPr/>
            </a:pPr>
            <a:r>
              <a:rPr lang="en-US" sz="1800" dirty="0">
                <a:solidFill>
                  <a:srgbClr val="7030A0"/>
                </a:solidFill>
                <a:latin typeface="Arial" panose="020B0604020202020204" pitchFamily="34" charset="0"/>
                <a:ea typeface="ＭＳ Ｐゴシック"/>
                <a:cs typeface="Arial" panose="020B0604020202020204" pitchFamily="34" charset="0"/>
              </a:rPr>
              <a:t>After a brief conversation where the PC confirms the patient is considering suicide</a:t>
            </a:r>
          </a:p>
          <a:p>
            <a:pPr marL="0" indent="0">
              <a:lnSpc>
                <a:spcPct val="90000"/>
              </a:lnSpc>
              <a:buFontTx/>
              <a:buNone/>
              <a:defRPr/>
            </a:pPr>
            <a:r>
              <a:rPr lang="en-US" sz="1800" b="1" dirty="0">
                <a:solidFill>
                  <a:srgbClr val="7030A0"/>
                </a:solidFill>
                <a:latin typeface="Arial" panose="020B0604020202020204" pitchFamily="34" charset="0"/>
                <a:ea typeface="ＭＳ Ｐゴシック"/>
                <a:cs typeface="Arial" panose="020B0604020202020204" pitchFamily="34" charset="0"/>
              </a:rPr>
              <a:t>Doctor: </a:t>
            </a:r>
            <a:r>
              <a:rPr lang="en-US" sz="1800" dirty="0">
                <a:solidFill>
                  <a:srgbClr val="7030A0"/>
                </a:solidFill>
                <a:latin typeface="Arial" panose="020B0604020202020204" pitchFamily="34" charset="0"/>
                <a:ea typeface="ＭＳ Ｐゴシック"/>
                <a:cs typeface="Arial" panose="020B0604020202020204" pitchFamily="34" charset="0"/>
              </a:rPr>
              <a:t>“thank you for sharing that, it takes a lot of courage to share that information. You have mentioned to me in the past that you like to hunt. Is there somewhere you can store your guns away from home for now, or make them inaccessible until things improve?”</a:t>
            </a:r>
            <a:endParaRPr lang="en-US" sz="28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8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000" i="1" dirty="0">
              <a:solidFill>
                <a:srgbClr val="7030A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2901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4DC440-5F93-48B8-9EC5-2775FB6FB1DB}"/>
              </a:ext>
            </a:extLst>
          </p:cNvPr>
          <p:cNvSpPr txBox="1">
            <a:spLocks noChangeArrowheads="1"/>
          </p:cNvSpPr>
          <p:nvPr/>
        </p:nvSpPr>
        <p:spPr>
          <a:xfrm>
            <a:off x="228600" y="971550"/>
            <a:ext cx="8686800" cy="1276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7030A0"/>
                </a:solidFill>
                <a:latin typeface="Arial" panose="020B0604020202020204" pitchFamily="34" charset="0"/>
                <a:ea typeface="ＭＳ Ｐゴシック" charset="0"/>
                <a:cs typeface="Arial" panose="020B0604020202020204" pitchFamily="34" charset="0"/>
              </a:rPr>
              <a:t>Think about other public health messages. What is some messaging around drunk driving?</a:t>
            </a:r>
          </a:p>
        </p:txBody>
      </p:sp>
      <p:sp>
        <p:nvSpPr>
          <p:cNvPr id="4" name="Rectangle 3">
            <a:extLst>
              <a:ext uri="{FF2B5EF4-FFF2-40B4-BE49-F238E27FC236}">
                <a16:creationId xmlns:a16="http://schemas.microsoft.com/office/drawing/2014/main" id="{D5A87C79-C054-4C9D-B96A-80F89384FC0E}"/>
              </a:ext>
            </a:extLst>
          </p:cNvPr>
          <p:cNvSpPr txBox="1">
            <a:spLocks noChangeArrowheads="1"/>
          </p:cNvSpPr>
          <p:nvPr/>
        </p:nvSpPr>
        <p:spPr>
          <a:xfrm>
            <a:off x="228600" y="2343150"/>
            <a:ext cx="86868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US" sz="1800" dirty="0">
                <a:solidFill>
                  <a:srgbClr val="7030A0"/>
                </a:solidFill>
                <a:latin typeface="Arial" panose="020B0604020202020204" pitchFamily="34" charset="0"/>
                <a:ea typeface="ＭＳ Ｐゴシック"/>
                <a:cs typeface="Arial" panose="020B0604020202020204" pitchFamily="34" charset="0"/>
              </a:rPr>
              <a:t>Years ago “designated driver” and “friends don’t let friends drive drunk” were unknown concepts. </a:t>
            </a:r>
          </a:p>
          <a:p>
            <a:pPr>
              <a:lnSpc>
                <a:spcPct val="90000"/>
              </a:lnSpc>
              <a:defRPr/>
            </a:pPr>
            <a:r>
              <a:rPr lang="en-US" sz="1800" dirty="0">
                <a:solidFill>
                  <a:srgbClr val="7030A0"/>
                </a:solidFill>
                <a:latin typeface="Arial" panose="020B0604020202020204" pitchFamily="34" charset="0"/>
                <a:ea typeface="ＭＳ Ｐゴシック"/>
                <a:cs typeface="Arial" panose="020B0604020202020204" pitchFamily="34" charset="0"/>
              </a:rPr>
              <a:t>How do we get that same reach and friends-protecting-friends approach to lethal means safety?</a:t>
            </a:r>
          </a:p>
          <a:p>
            <a:pPr>
              <a:lnSpc>
                <a:spcPct val="90000"/>
              </a:lnSpc>
              <a:defRPr/>
            </a:pPr>
            <a:endParaRPr lang="en-US" sz="28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8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defRPr/>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8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defRPr/>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defRPr/>
            </a:pPr>
            <a:endParaRPr lang="en-US" sz="2000" i="1" dirty="0">
              <a:solidFill>
                <a:srgbClr val="7030A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9923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ight Bracket 2"/>
          <p:cNvSpPr>
            <a:spLocks/>
          </p:cNvSpPr>
          <p:nvPr/>
        </p:nvSpPr>
        <p:spPr bwMode="auto">
          <a:xfrm>
            <a:off x="4530328" y="1204913"/>
            <a:ext cx="135732" cy="1276349"/>
          </a:xfrm>
          <a:prstGeom prst="rightBracket">
            <a:avLst>
              <a:gd name="adj" fmla="val 8280"/>
            </a:avLst>
          </a:prstGeom>
          <a:ln>
            <a:headEnd/>
            <a:tailEnd/>
          </a:ln>
        </p:spPr>
        <p:style>
          <a:lnRef idx="3">
            <a:schemeClr val="accent4"/>
          </a:lnRef>
          <a:fillRef idx="0">
            <a:schemeClr val="accent4"/>
          </a:fillRef>
          <a:effectRef idx="2">
            <a:schemeClr val="accent4"/>
          </a:effectRef>
          <a:fontRef idx="minor">
            <a:schemeClr val="tx1"/>
          </a:fontRef>
        </p:style>
        <p:txBody>
          <a:bodyPr/>
          <a:lstStyle/>
          <a:p>
            <a:pPr eaLnBrk="0" hangingPunct="0"/>
            <a:endParaRPr lang="en-US">
              <a:solidFill>
                <a:srgbClr val="7030A0"/>
              </a:solidFill>
              <a:latin typeface="Arial" panose="020B0604020202020204" pitchFamily="34" charset="0"/>
              <a:cs typeface="Arial" panose="020B0604020202020204" pitchFamily="34" charset="0"/>
            </a:endParaRPr>
          </a:p>
        </p:txBody>
      </p:sp>
      <p:sp>
        <p:nvSpPr>
          <p:cNvPr id="43013" name="TextBox 3"/>
          <p:cNvSpPr txBox="1">
            <a:spLocks noChangeArrowheads="1"/>
          </p:cNvSpPr>
          <p:nvPr/>
        </p:nvSpPr>
        <p:spPr bwMode="auto">
          <a:xfrm>
            <a:off x="4770864" y="1428750"/>
            <a:ext cx="424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dirty="0">
                <a:solidFill>
                  <a:srgbClr val="7030A0"/>
                </a:solidFill>
                <a:latin typeface="Arial" panose="020B0604020202020204" pitchFamily="34" charset="0"/>
                <a:cs typeface="Arial" panose="020B0604020202020204" pitchFamily="34" charset="0"/>
              </a:rPr>
              <a:t>Lethal Means Counseling </a:t>
            </a:r>
            <a:r>
              <a:rPr lang="en-US" sz="1800" b="1" dirty="0">
                <a:solidFill>
                  <a:srgbClr val="7030A0"/>
                </a:solidFill>
                <a:latin typeface="Arial" panose="020B0604020202020204" pitchFamily="34" charset="0"/>
                <a:cs typeface="Arial" panose="020B0604020202020204" pitchFamily="34" charset="0"/>
              </a:rPr>
              <a:t>(build it into the system)</a:t>
            </a:r>
          </a:p>
        </p:txBody>
      </p:sp>
      <p:sp>
        <p:nvSpPr>
          <p:cNvPr id="43014" name="Right Bracket 7"/>
          <p:cNvSpPr>
            <a:spLocks/>
          </p:cNvSpPr>
          <p:nvPr/>
        </p:nvSpPr>
        <p:spPr bwMode="auto">
          <a:xfrm>
            <a:off x="4537472" y="2955727"/>
            <a:ext cx="135731" cy="515541"/>
          </a:xfrm>
          <a:prstGeom prst="rightBracket">
            <a:avLst>
              <a:gd name="adj" fmla="val 8353"/>
            </a:avLst>
          </a:prstGeom>
          <a:ln>
            <a:headEnd/>
            <a:tailEnd/>
          </a:ln>
        </p:spPr>
        <p:style>
          <a:lnRef idx="3">
            <a:schemeClr val="accent4"/>
          </a:lnRef>
          <a:fillRef idx="0">
            <a:schemeClr val="accent4"/>
          </a:fillRef>
          <a:effectRef idx="2">
            <a:schemeClr val="accent4"/>
          </a:effectRef>
          <a:fontRef idx="minor">
            <a:schemeClr val="tx1"/>
          </a:fontRef>
        </p:style>
        <p:txBody>
          <a:bodyPr/>
          <a:lstStyle/>
          <a:p>
            <a:pPr eaLnBrk="0" hangingPunct="0"/>
            <a:endParaRPr lang="en-US">
              <a:solidFill>
                <a:srgbClr val="7030A0"/>
              </a:solidFill>
              <a:latin typeface="Arial" panose="020B0604020202020204" pitchFamily="34" charset="0"/>
              <a:cs typeface="Arial" panose="020B0604020202020204" pitchFamily="34" charset="0"/>
            </a:endParaRPr>
          </a:p>
        </p:txBody>
      </p:sp>
      <p:sp>
        <p:nvSpPr>
          <p:cNvPr id="43015" name="TextBox 8"/>
          <p:cNvSpPr txBox="1">
            <a:spLocks noChangeArrowheads="1"/>
          </p:cNvSpPr>
          <p:nvPr/>
        </p:nvSpPr>
        <p:spPr bwMode="auto">
          <a:xfrm>
            <a:off x="4861032" y="2890331"/>
            <a:ext cx="4067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dirty="0">
                <a:solidFill>
                  <a:srgbClr val="7030A0"/>
                </a:solidFill>
                <a:latin typeface="Arial" panose="020B0604020202020204" pitchFamily="34" charset="0"/>
                <a:cs typeface="Arial" panose="020B0604020202020204" pitchFamily="34" charset="0"/>
              </a:rPr>
              <a:t>Expand firearm safety to include suicide prevention</a:t>
            </a:r>
          </a:p>
        </p:txBody>
      </p:sp>
      <p:sp>
        <p:nvSpPr>
          <p:cNvPr id="10" name="Rectangle 2">
            <a:extLst>
              <a:ext uri="{FF2B5EF4-FFF2-40B4-BE49-F238E27FC236}">
                <a16:creationId xmlns:a16="http://schemas.microsoft.com/office/drawing/2014/main" id="{6A341FAD-384A-4737-AC67-E2FB252DFA89}"/>
              </a:ext>
            </a:extLst>
          </p:cNvPr>
          <p:cNvSpPr txBox="1">
            <a:spLocks noChangeArrowheads="1"/>
          </p:cNvSpPr>
          <p:nvPr/>
        </p:nvSpPr>
        <p:spPr>
          <a:xfrm>
            <a:off x="3581400" y="228601"/>
            <a:ext cx="5486400" cy="8191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7030A0"/>
                </a:solidFill>
                <a:latin typeface="Arial" panose="020B0604020202020204" pitchFamily="34" charset="0"/>
                <a:ea typeface="ＭＳ Ｐゴシック" charset="0"/>
                <a:cs typeface="Arial" panose="020B0604020202020204" pitchFamily="34" charset="0"/>
              </a:rPr>
              <a:t>Disseminating the Message to targeted audiences</a:t>
            </a:r>
          </a:p>
        </p:txBody>
      </p:sp>
      <p:sp>
        <p:nvSpPr>
          <p:cNvPr id="11" name="Rectangle 3">
            <a:extLst>
              <a:ext uri="{FF2B5EF4-FFF2-40B4-BE49-F238E27FC236}">
                <a16:creationId xmlns:a16="http://schemas.microsoft.com/office/drawing/2014/main" id="{7017C1FA-0225-4003-B3D3-4B74469414EE}"/>
              </a:ext>
            </a:extLst>
          </p:cNvPr>
          <p:cNvSpPr txBox="1">
            <a:spLocks noChangeArrowheads="1"/>
          </p:cNvSpPr>
          <p:nvPr/>
        </p:nvSpPr>
        <p:spPr>
          <a:xfrm>
            <a:off x="533400" y="1047750"/>
            <a:ext cx="3829050" cy="2590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400" dirty="0">
                <a:solidFill>
                  <a:srgbClr val="7030A0"/>
                </a:solidFill>
                <a:latin typeface="Arial" panose="020B0604020202020204" pitchFamily="34" charset="0"/>
                <a:ea typeface="ＭＳ Ｐゴシック" charset="0"/>
                <a:cs typeface="Arial" panose="020B0604020202020204" pitchFamily="34" charset="0"/>
              </a:rPr>
              <a:t>Clinicians &amp; Healthcare providers</a:t>
            </a:r>
          </a:p>
          <a:p>
            <a:pPr>
              <a:lnSpc>
                <a:spcPct val="90000"/>
              </a:lnSpc>
            </a:pPr>
            <a:r>
              <a:rPr lang="en-US" sz="2400" dirty="0">
                <a:solidFill>
                  <a:srgbClr val="7030A0"/>
                </a:solidFill>
                <a:latin typeface="Arial" panose="020B0604020202020204" pitchFamily="34" charset="0"/>
                <a:ea typeface="ＭＳ Ｐゴシック" charset="0"/>
                <a:cs typeface="Arial" panose="020B0604020202020204" pitchFamily="34" charset="0"/>
              </a:rPr>
              <a:t>Gatekeepers</a:t>
            </a:r>
          </a:p>
          <a:p>
            <a:pPr lvl="1">
              <a:lnSpc>
                <a:spcPct val="90000"/>
              </a:lnSpc>
            </a:pPr>
            <a:r>
              <a:rPr lang="en-US" sz="2000" dirty="0">
                <a:solidFill>
                  <a:srgbClr val="7030A0"/>
                </a:solidFill>
                <a:latin typeface="Arial" panose="020B0604020202020204" pitchFamily="34" charset="0"/>
                <a:ea typeface="ＭＳ Ｐゴシック" charset="0"/>
                <a:cs typeface="Arial" panose="020B0604020202020204" pitchFamily="34" charset="0"/>
              </a:rPr>
              <a:t>Clergy, social workers, rehab, divorce/defense attorney, etc. </a:t>
            </a:r>
          </a:p>
          <a:p>
            <a:pPr>
              <a:lnSpc>
                <a:spcPct val="90000"/>
              </a:lnSpc>
            </a:pPr>
            <a:r>
              <a:rPr lang="en-US" sz="2400" dirty="0">
                <a:solidFill>
                  <a:srgbClr val="7030A0"/>
                </a:solidFill>
                <a:latin typeface="Arial" panose="020B0604020202020204" pitchFamily="34" charset="0"/>
                <a:ea typeface="ＭＳ Ｐゴシック" charset="0"/>
                <a:cs typeface="Arial" panose="020B0604020202020204" pitchFamily="34" charset="0"/>
              </a:rPr>
              <a:t>Gun-owning Community</a:t>
            </a:r>
          </a:p>
          <a:p>
            <a:pPr>
              <a:lnSpc>
                <a:spcPct val="90000"/>
              </a:lnSpc>
              <a:buFontTx/>
              <a:buNone/>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000" i="1" dirty="0">
              <a:solidFill>
                <a:srgbClr val="7030A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5271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267200" y="297021"/>
            <a:ext cx="4343399" cy="742950"/>
          </a:xfrm>
          <a:prstGeom prst="rect">
            <a:avLst/>
          </a:prstGeom>
          <a:noFill/>
          <a:ln w="9525">
            <a:noFill/>
            <a:miter lim="800000"/>
            <a:headEnd/>
            <a:tailEnd/>
          </a:ln>
        </p:spPr>
        <p:txBody>
          <a:bodyPr anchor="ctr"/>
          <a:lstStyle/>
          <a:p>
            <a:r>
              <a:rPr lang="en-US" sz="4000" b="1" dirty="0">
                <a:solidFill>
                  <a:srgbClr val="7030A0"/>
                </a:solidFill>
                <a:latin typeface="Arial" panose="020B0604020202020204" pitchFamily="34" charset="0"/>
                <a:cs typeface="Arial" panose="020B0604020202020204" pitchFamily="34" charset="0"/>
              </a:rPr>
              <a:t>Topics covered:</a:t>
            </a:r>
          </a:p>
        </p:txBody>
      </p:sp>
      <p:sp>
        <p:nvSpPr>
          <p:cNvPr id="6" name="Rectangle 3"/>
          <p:cNvSpPr txBox="1">
            <a:spLocks noChangeArrowheads="1"/>
          </p:cNvSpPr>
          <p:nvPr/>
        </p:nvSpPr>
        <p:spPr bwMode="auto">
          <a:xfrm>
            <a:off x="1622772" y="1633537"/>
            <a:ext cx="5829300" cy="1876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nSpc>
                <a:spcPct val="90000"/>
              </a:lnSpc>
              <a:spcBef>
                <a:spcPct val="20000"/>
              </a:spcBef>
              <a:buFont typeface="Arial"/>
              <a:buChar char="•"/>
              <a:defRPr/>
            </a:pPr>
            <a:r>
              <a:rPr lang="en-US" sz="2400" kern="0" dirty="0">
                <a:solidFill>
                  <a:srgbClr val="7030A0"/>
                </a:solidFill>
                <a:latin typeface="Arial" panose="020B0604020202020204" pitchFamily="34" charset="0"/>
                <a:cs typeface="Arial" panose="020B0604020202020204" pitchFamily="34" charset="0"/>
              </a:rPr>
              <a:t>Why Means Matter </a:t>
            </a:r>
          </a:p>
          <a:p>
            <a:pPr marL="254794" indent="-254794">
              <a:lnSpc>
                <a:spcPct val="90000"/>
              </a:lnSpc>
              <a:spcBef>
                <a:spcPct val="20000"/>
              </a:spcBef>
              <a:buFontTx/>
              <a:buChar char="•"/>
              <a:defRPr/>
            </a:pPr>
            <a:r>
              <a:rPr lang="en-US" sz="2400" kern="0" dirty="0">
                <a:solidFill>
                  <a:srgbClr val="7030A0"/>
                </a:solidFill>
                <a:latin typeface="Arial" panose="020B0604020202020204" pitchFamily="34" charset="0"/>
                <a:cs typeface="Arial" panose="020B0604020202020204" pitchFamily="34" charset="0"/>
              </a:rPr>
              <a:t>Changing the Discourse; Partnering with Gun Owners</a:t>
            </a:r>
          </a:p>
          <a:p>
            <a:pPr marL="254794" indent="-254794">
              <a:lnSpc>
                <a:spcPct val="90000"/>
              </a:lnSpc>
              <a:spcBef>
                <a:spcPct val="20000"/>
              </a:spcBef>
              <a:buFontTx/>
              <a:buChar char="•"/>
              <a:defRPr/>
            </a:pPr>
            <a:r>
              <a:rPr lang="en-US" sz="2400" kern="0" dirty="0">
                <a:solidFill>
                  <a:srgbClr val="7030A0"/>
                </a:solidFill>
                <a:latin typeface="Arial" panose="020B0604020202020204" pitchFamily="34" charset="0"/>
                <a:cs typeface="Arial" panose="020B0604020202020204" pitchFamily="34" charset="0"/>
              </a:rPr>
              <a:t>Other Lethal Means</a:t>
            </a:r>
          </a:p>
          <a:p>
            <a:pPr marL="254794" indent="-254794">
              <a:lnSpc>
                <a:spcPct val="90000"/>
              </a:lnSpc>
              <a:spcBef>
                <a:spcPct val="20000"/>
              </a:spcBef>
              <a:buFontTx/>
              <a:buChar char="•"/>
              <a:defRPr/>
            </a:pPr>
            <a:endParaRPr lang="en-US" sz="1350" kern="0" dirty="0">
              <a:solidFill>
                <a:schemeClr val="bg2"/>
              </a:solidFill>
              <a:latin typeface="Calibri"/>
              <a:cs typeface="Calibri"/>
            </a:endParaRPr>
          </a:p>
          <a:p>
            <a:pPr marL="254794" indent="-254794">
              <a:lnSpc>
                <a:spcPct val="90000"/>
              </a:lnSpc>
              <a:spcBef>
                <a:spcPct val="20000"/>
              </a:spcBef>
              <a:buFontTx/>
              <a:buChar char="•"/>
              <a:defRPr/>
            </a:pPr>
            <a:endParaRPr lang="en-US" sz="1350" dirty="0">
              <a:solidFill>
                <a:srgbClr val="003366"/>
              </a:solidFill>
              <a:latin typeface="Calibri"/>
              <a:cs typeface="Calibri"/>
            </a:endParaRPr>
          </a:p>
          <a:p>
            <a:pPr marL="254794" indent="-254794">
              <a:lnSpc>
                <a:spcPct val="90000"/>
              </a:lnSpc>
              <a:spcBef>
                <a:spcPct val="20000"/>
              </a:spcBef>
              <a:buFontTx/>
              <a:buChar char="•"/>
              <a:defRPr/>
            </a:pPr>
            <a:endParaRPr lang="en-US" sz="1350" dirty="0">
              <a:solidFill>
                <a:srgbClr val="003366"/>
              </a:solidFill>
              <a:latin typeface="Calibri"/>
              <a:cs typeface="Calibri"/>
            </a:endParaRPr>
          </a:p>
          <a:p>
            <a:pPr marL="254794" indent="-254794">
              <a:lnSpc>
                <a:spcPct val="90000"/>
              </a:lnSpc>
              <a:spcBef>
                <a:spcPct val="20000"/>
              </a:spcBef>
              <a:buFontTx/>
              <a:buChar char="•"/>
              <a:defRPr/>
            </a:pPr>
            <a:endParaRPr lang="en-US" sz="1350" kern="0" dirty="0">
              <a:solidFill>
                <a:srgbClr val="003366"/>
              </a:solidFill>
              <a:latin typeface="Calibri"/>
              <a:cs typeface="Calibri"/>
            </a:endParaRPr>
          </a:p>
          <a:p>
            <a:pPr marL="254794" indent="-254794">
              <a:lnSpc>
                <a:spcPct val="90000"/>
              </a:lnSpc>
              <a:spcBef>
                <a:spcPct val="20000"/>
              </a:spcBef>
              <a:defRPr/>
            </a:pPr>
            <a:endParaRPr lang="en-US" sz="1350" kern="0" dirty="0">
              <a:solidFill>
                <a:srgbClr val="003366"/>
              </a:solidFill>
              <a:latin typeface="Calibri"/>
              <a:cs typeface="Calibri"/>
            </a:endParaRPr>
          </a:p>
          <a:p>
            <a:pPr marL="254794" indent="-254794">
              <a:lnSpc>
                <a:spcPct val="90000"/>
              </a:lnSpc>
              <a:spcBef>
                <a:spcPct val="20000"/>
              </a:spcBef>
              <a:defRPr/>
            </a:pPr>
            <a:endParaRPr lang="en-US" sz="1350" kern="0" dirty="0">
              <a:solidFill>
                <a:srgbClr val="003366"/>
              </a:solidFill>
              <a:latin typeface="Calibri"/>
              <a:cs typeface="Calibri"/>
            </a:endParaRPr>
          </a:p>
          <a:p>
            <a:pPr marL="254794" indent="-254794">
              <a:lnSpc>
                <a:spcPct val="90000"/>
              </a:lnSpc>
              <a:spcBef>
                <a:spcPct val="20000"/>
              </a:spcBef>
              <a:defRPr/>
            </a:pPr>
            <a:endParaRPr lang="en-US" sz="1350" i="1" kern="0" dirty="0">
              <a:solidFill>
                <a:srgbClr val="003366"/>
              </a:solidFill>
              <a:latin typeface="Calibri"/>
              <a:cs typeface="Calibri"/>
            </a:endParaRPr>
          </a:p>
        </p:txBody>
      </p:sp>
    </p:spTree>
    <p:extLst>
      <p:ext uri="{BB962C8B-B14F-4D97-AF65-F5344CB8AC3E}">
        <p14:creationId xmlns:p14="http://schemas.microsoft.com/office/powerpoint/2010/main" val="3727646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5"/>
          <p:cNvSpPr txBox="1">
            <a:spLocks noChangeArrowheads="1"/>
          </p:cNvSpPr>
          <p:nvPr/>
        </p:nvSpPr>
        <p:spPr bwMode="auto">
          <a:xfrm>
            <a:off x="2592081" y="3376653"/>
            <a:ext cx="3048000" cy="276997"/>
          </a:xfrm>
          <a:prstGeom prst="rect">
            <a:avLst/>
          </a:prstGeom>
          <a:noFill/>
          <a:ln w="9525">
            <a:noFill/>
            <a:miter lim="800000"/>
            <a:headEnd/>
            <a:tailEnd/>
          </a:ln>
        </p:spPr>
        <p:txBody>
          <a:bodyPr wrap="square" lIns="68577" tIns="34289" rIns="68577" bIns="34289">
            <a:spAutoFit/>
          </a:bodyPr>
          <a:lstStyle/>
          <a:p>
            <a:pPr algn="ctr" eaLnBrk="0" hangingPunct="0"/>
            <a:r>
              <a:rPr lang="en-US" sz="1350" b="1" i="1" dirty="0">
                <a:solidFill>
                  <a:srgbClr val="7030A0"/>
                </a:solidFill>
                <a:latin typeface="Arial" panose="020B0604020202020204" pitchFamily="34" charset="0"/>
                <a:cs typeface="Arial" panose="020B0604020202020204" pitchFamily="34" charset="0"/>
              </a:rPr>
              <a:t>Emergency Dept. Social Worker</a:t>
            </a:r>
          </a:p>
        </p:txBody>
      </p:sp>
      <p:sp>
        <p:nvSpPr>
          <p:cNvPr id="53253" name="Line 6"/>
          <p:cNvSpPr>
            <a:spLocks noChangeShapeType="1"/>
          </p:cNvSpPr>
          <p:nvPr/>
        </p:nvSpPr>
        <p:spPr bwMode="auto">
          <a:xfrm>
            <a:off x="2975222" y="2305050"/>
            <a:ext cx="620365" cy="101526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lIns="68577" tIns="34289" rIns="68577" bIns="34289"/>
          <a:lstStyle/>
          <a:p>
            <a:endParaRPr lang="en-US" sz="1350">
              <a:solidFill>
                <a:srgbClr val="7030A0"/>
              </a:solidFill>
              <a:latin typeface="Arial" panose="020B0604020202020204" pitchFamily="34" charset="0"/>
              <a:cs typeface="Arial" panose="020B0604020202020204" pitchFamily="34" charset="0"/>
            </a:endParaRPr>
          </a:p>
        </p:txBody>
      </p:sp>
      <p:sp>
        <p:nvSpPr>
          <p:cNvPr id="53254" name="Line 7"/>
          <p:cNvSpPr>
            <a:spLocks noChangeShapeType="1"/>
          </p:cNvSpPr>
          <p:nvPr/>
        </p:nvSpPr>
        <p:spPr bwMode="auto">
          <a:xfrm flipH="1">
            <a:off x="4534522" y="2966009"/>
            <a:ext cx="24765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lIns="68577" tIns="34289" rIns="68577" bIns="34289"/>
          <a:lstStyle/>
          <a:p>
            <a:endParaRPr lang="en-US" sz="1350">
              <a:solidFill>
                <a:srgbClr val="7030A0"/>
              </a:solidFill>
              <a:latin typeface="Arial" panose="020B0604020202020204" pitchFamily="34" charset="0"/>
              <a:cs typeface="Arial" panose="020B0604020202020204" pitchFamily="34" charset="0"/>
            </a:endParaRPr>
          </a:p>
        </p:txBody>
      </p:sp>
      <p:sp>
        <p:nvSpPr>
          <p:cNvPr id="53255" name="Line 8"/>
          <p:cNvSpPr>
            <a:spLocks noChangeShapeType="1"/>
          </p:cNvSpPr>
          <p:nvPr/>
        </p:nvSpPr>
        <p:spPr bwMode="auto">
          <a:xfrm flipH="1">
            <a:off x="5334000" y="2015747"/>
            <a:ext cx="1205072" cy="55600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lIns="68577" tIns="34289" rIns="68577" bIns="34289"/>
          <a:lstStyle/>
          <a:p>
            <a:endParaRPr lang="en-US" sz="1350">
              <a:solidFill>
                <a:srgbClr val="7030A0"/>
              </a:solidFill>
              <a:latin typeface="Arial" panose="020B0604020202020204" pitchFamily="34" charset="0"/>
              <a:cs typeface="Arial" panose="020B0604020202020204" pitchFamily="34" charset="0"/>
            </a:endParaRPr>
          </a:p>
        </p:txBody>
      </p:sp>
      <p:sp>
        <p:nvSpPr>
          <p:cNvPr id="53256" name="Text Box 9"/>
          <p:cNvSpPr txBox="1">
            <a:spLocks noChangeArrowheads="1"/>
          </p:cNvSpPr>
          <p:nvPr/>
        </p:nvSpPr>
        <p:spPr bwMode="auto">
          <a:xfrm>
            <a:off x="1928552" y="1570660"/>
            <a:ext cx="1376363" cy="692495"/>
          </a:xfrm>
          <a:prstGeom prst="rect">
            <a:avLst/>
          </a:prstGeom>
          <a:noFill/>
          <a:ln w="9525">
            <a:noFill/>
            <a:miter lim="800000"/>
            <a:headEnd/>
            <a:tailEnd/>
          </a:ln>
        </p:spPr>
        <p:txBody>
          <a:bodyPr lIns="68577" tIns="34289" rIns="68577" bIns="34289">
            <a:spAutoFit/>
          </a:bodyPr>
          <a:lstStyle/>
          <a:p>
            <a:pPr algn="ctr" eaLnBrk="0" hangingPunct="0"/>
            <a:r>
              <a:rPr lang="en-US" sz="1350" dirty="0">
                <a:solidFill>
                  <a:srgbClr val="7030A0"/>
                </a:solidFill>
                <a:latin typeface="Arial" panose="020B0604020202020204" pitchFamily="34" charset="0"/>
                <a:cs typeface="Arial" panose="020B0604020202020204" pitchFamily="34" charset="0"/>
              </a:rPr>
              <a:t>State Social Work Association</a:t>
            </a:r>
          </a:p>
        </p:txBody>
      </p:sp>
      <p:sp>
        <p:nvSpPr>
          <p:cNvPr id="53257" name="Text Box 10"/>
          <p:cNvSpPr txBox="1">
            <a:spLocks noChangeArrowheads="1"/>
          </p:cNvSpPr>
          <p:nvPr/>
        </p:nvSpPr>
        <p:spPr bwMode="auto">
          <a:xfrm>
            <a:off x="4140994" y="2481263"/>
            <a:ext cx="1595438" cy="484746"/>
          </a:xfrm>
          <a:prstGeom prst="rect">
            <a:avLst/>
          </a:prstGeom>
          <a:noFill/>
          <a:ln w="9525">
            <a:noFill/>
            <a:miter lim="800000"/>
            <a:headEnd/>
            <a:tailEnd/>
          </a:ln>
        </p:spPr>
        <p:txBody>
          <a:bodyPr lIns="68577" tIns="34289" rIns="68577" bIns="34289">
            <a:spAutoFit/>
          </a:bodyPr>
          <a:lstStyle/>
          <a:p>
            <a:pPr algn="ctr" eaLnBrk="0" hangingPunct="0"/>
            <a:r>
              <a:rPr lang="en-US" sz="1350" dirty="0">
                <a:solidFill>
                  <a:srgbClr val="7030A0"/>
                </a:solidFill>
                <a:latin typeface="Arial" panose="020B0604020202020204" pitchFamily="34" charset="0"/>
                <a:cs typeface="Arial" panose="020B0604020202020204" pitchFamily="34" charset="0"/>
              </a:rPr>
              <a:t>Hospital Administration</a:t>
            </a:r>
          </a:p>
        </p:txBody>
      </p:sp>
      <p:sp>
        <p:nvSpPr>
          <p:cNvPr id="53258" name="Text Box 11"/>
          <p:cNvSpPr txBox="1">
            <a:spLocks noChangeArrowheads="1"/>
          </p:cNvSpPr>
          <p:nvPr/>
        </p:nvSpPr>
        <p:spPr bwMode="auto">
          <a:xfrm>
            <a:off x="6248400" y="1558706"/>
            <a:ext cx="1604963" cy="484746"/>
          </a:xfrm>
          <a:prstGeom prst="rect">
            <a:avLst/>
          </a:prstGeom>
          <a:noFill/>
          <a:ln w="9525">
            <a:noFill/>
            <a:miter lim="800000"/>
            <a:headEnd/>
            <a:tailEnd/>
          </a:ln>
        </p:spPr>
        <p:txBody>
          <a:bodyPr lIns="68577" tIns="34289" rIns="68577" bIns="34289">
            <a:spAutoFit/>
          </a:bodyPr>
          <a:lstStyle/>
          <a:p>
            <a:pPr algn="ctr" eaLnBrk="0" hangingPunct="0"/>
            <a:r>
              <a:rPr lang="en-US" sz="1350" dirty="0">
                <a:solidFill>
                  <a:srgbClr val="7030A0"/>
                </a:solidFill>
                <a:latin typeface="Arial" panose="020B0604020202020204" pitchFamily="34" charset="0"/>
                <a:cs typeface="Arial" panose="020B0604020202020204" pitchFamily="34" charset="0"/>
              </a:rPr>
              <a:t>State Hospital Association</a:t>
            </a:r>
          </a:p>
        </p:txBody>
      </p:sp>
      <p:sp>
        <p:nvSpPr>
          <p:cNvPr id="53259" name="Text Box 10"/>
          <p:cNvSpPr txBox="1">
            <a:spLocks noChangeArrowheads="1"/>
          </p:cNvSpPr>
          <p:nvPr/>
        </p:nvSpPr>
        <p:spPr bwMode="auto">
          <a:xfrm>
            <a:off x="6229451" y="2529530"/>
            <a:ext cx="1595438" cy="276997"/>
          </a:xfrm>
          <a:prstGeom prst="rect">
            <a:avLst/>
          </a:prstGeom>
          <a:noFill/>
          <a:ln w="9525">
            <a:noFill/>
            <a:miter lim="800000"/>
            <a:headEnd/>
            <a:tailEnd/>
          </a:ln>
        </p:spPr>
        <p:txBody>
          <a:bodyPr lIns="68577" tIns="34289" rIns="68577" bIns="34289">
            <a:spAutoFit/>
          </a:bodyPr>
          <a:lstStyle/>
          <a:p>
            <a:pPr algn="ctr" eaLnBrk="0" hangingPunct="0"/>
            <a:r>
              <a:rPr lang="en-US" sz="1350" dirty="0">
                <a:solidFill>
                  <a:srgbClr val="7030A0"/>
                </a:solidFill>
                <a:latin typeface="Arial" panose="020B0604020202020204" pitchFamily="34" charset="0"/>
                <a:cs typeface="Arial" panose="020B0604020202020204" pitchFamily="34" charset="0"/>
              </a:rPr>
              <a:t>Graduate School</a:t>
            </a:r>
          </a:p>
        </p:txBody>
      </p:sp>
      <p:sp>
        <p:nvSpPr>
          <p:cNvPr id="53260" name="Line 7"/>
          <p:cNvSpPr>
            <a:spLocks noChangeShapeType="1"/>
          </p:cNvSpPr>
          <p:nvPr/>
        </p:nvSpPr>
        <p:spPr bwMode="auto">
          <a:xfrm flipH="1">
            <a:off x="5207895" y="2775004"/>
            <a:ext cx="1073944" cy="545306"/>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lIns="68577" tIns="34289" rIns="68577" bIns="34289"/>
          <a:lstStyle/>
          <a:p>
            <a:endParaRPr lang="en-US" sz="1350">
              <a:solidFill>
                <a:srgbClr val="7030A0"/>
              </a:solidFill>
              <a:latin typeface="Arial" panose="020B0604020202020204" pitchFamily="34" charset="0"/>
              <a:cs typeface="Arial" panose="020B0604020202020204" pitchFamily="34" charset="0"/>
            </a:endParaRPr>
          </a:p>
        </p:txBody>
      </p:sp>
      <p:sp>
        <p:nvSpPr>
          <p:cNvPr id="53261" name="TextBox 12"/>
          <p:cNvSpPr txBox="1">
            <a:spLocks noChangeArrowheads="1"/>
          </p:cNvSpPr>
          <p:nvPr/>
        </p:nvSpPr>
        <p:spPr bwMode="auto">
          <a:xfrm>
            <a:off x="3043238" y="961639"/>
            <a:ext cx="3790950" cy="276997"/>
          </a:xfrm>
          <a:prstGeom prst="rect">
            <a:avLst/>
          </a:prstGeom>
          <a:noFill/>
          <a:ln w="9525">
            <a:noFill/>
            <a:miter lim="800000"/>
            <a:headEnd/>
            <a:tailEnd/>
          </a:ln>
        </p:spPr>
        <p:txBody>
          <a:bodyPr lIns="68577" tIns="34289" rIns="68577" bIns="34289">
            <a:spAutoFit/>
          </a:bodyPr>
          <a:lstStyle/>
          <a:p>
            <a:r>
              <a:rPr lang="en-US" sz="1350" b="1" dirty="0">
                <a:solidFill>
                  <a:srgbClr val="7030A0"/>
                </a:solidFill>
                <a:latin typeface="Arial" panose="020B0604020202020204" pitchFamily="34" charset="0"/>
                <a:cs typeface="Arial" panose="020B0604020202020204" pitchFamily="34" charset="0"/>
              </a:rPr>
              <a:t>Change policies &amp; information systems </a:t>
            </a:r>
          </a:p>
        </p:txBody>
      </p:sp>
      <p:sp>
        <p:nvSpPr>
          <p:cNvPr id="14" name="Rectangle 2">
            <a:extLst>
              <a:ext uri="{FF2B5EF4-FFF2-40B4-BE49-F238E27FC236}">
                <a16:creationId xmlns:a16="http://schemas.microsoft.com/office/drawing/2014/main" id="{3BCFDED9-2919-46D1-B6E0-B87AD65F7102}"/>
              </a:ext>
            </a:extLst>
          </p:cNvPr>
          <p:cNvSpPr txBox="1">
            <a:spLocks noChangeArrowheads="1"/>
          </p:cNvSpPr>
          <p:nvPr/>
        </p:nvSpPr>
        <p:spPr>
          <a:xfrm>
            <a:off x="3595587" y="228600"/>
            <a:ext cx="5396013" cy="577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7030A0"/>
                </a:solidFill>
                <a:latin typeface="Arial" panose="020B0604020202020204" pitchFamily="34" charset="0"/>
                <a:ea typeface="ＭＳ Ｐゴシック"/>
                <a:cs typeface="Arial" panose="020B0604020202020204" pitchFamily="34" charset="0"/>
              </a:rPr>
              <a:t>Building It Into the System</a:t>
            </a:r>
          </a:p>
        </p:txBody>
      </p:sp>
    </p:spTree>
    <p:extLst>
      <p:ext uri="{BB962C8B-B14F-4D97-AF65-F5344CB8AC3E}">
        <p14:creationId xmlns:p14="http://schemas.microsoft.com/office/powerpoint/2010/main" val="326953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nvSpPr>
        <p:spPr bwMode="auto">
          <a:xfrm>
            <a:off x="304800" y="1276350"/>
            <a:ext cx="853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a:defRPr sz="3200">
                <a:solidFill>
                  <a:schemeClr val="tx1"/>
                </a:solidFill>
                <a:latin typeface="Times" charset="0"/>
                <a:ea typeface="MS PGothic" charset="0"/>
                <a:cs typeface="MS PGothic" charset="0"/>
              </a:defRPr>
            </a:lvl1pPr>
            <a:lvl2pPr>
              <a:defRPr sz="2800">
                <a:solidFill>
                  <a:schemeClr val="tx1"/>
                </a:solidFill>
                <a:latin typeface="Times" charset="0"/>
                <a:ea typeface="MS PGothic" charset="0"/>
                <a:cs typeface="MS PGothic" charset="0"/>
              </a:defRPr>
            </a:lvl2pPr>
            <a:lvl3pPr>
              <a:defRPr sz="2400">
                <a:solidFill>
                  <a:schemeClr val="tx1"/>
                </a:solidFill>
                <a:latin typeface="Times" charset="0"/>
                <a:ea typeface="MS PGothic" charset="0"/>
                <a:cs typeface="MS PGothic" charset="0"/>
              </a:defRPr>
            </a:lvl3pPr>
            <a:lvl4pPr>
              <a:defRPr sz="2000">
                <a:solidFill>
                  <a:schemeClr val="tx1"/>
                </a:solidFill>
                <a:latin typeface="Times" charset="0"/>
                <a:ea typeface="MS PGothic" charset="0"/>
                <a:cs typeface="MS PGothic" charset="0"/>
              </a:defRPr>
            </a:lvl4pPr>
            <a:lvl5pPr>
              <a:defRPr sz="2000">
                <a:solidFill>
                  <a:schemeClr val="tx1"/>
                </a:solidFill>
                <a:latin typeface="Times" charset="0"/>
                <a:ea typeface="MS PGothic" charset="0"/>
                <a:cs typeface="MS PGothic" charset="0"/>
              </a:defRPr>
            </a:lvl5pPr>
            <a:lvl6pPr eaLnBrk="0" hangingPunct="0">
              <a:defRPr sz="2000">
                <a:solidFill>
                  <a:schemeClr val="tx1"/>
                </a:solidFill>
                <a:latin typeface="Times" charset="0"/>
                <a:ea typeface="MS PGothic" charset="0"/>
                <a:cs typeface="MS PGothic" charset="0"/>
              </a:defRPr>
            </a:lvl6pPr>
            <a:lvl7pPr eaLnBrk="0" hangingPunct="0">
              <a:defRPr sz="2000">
                <a:solidFill>
                  <a:schemeClr val="tx1"/>
                </a:solidFill>
                <a:latin typeface="Times" charset="0"/>
                <a:ea typeface="MS PGothic" charset="0"/>
                <a:cs typeface="MS PGothic" charset="0"/>
              </a:defRPr>
            </a:lvl7pPr>
            <a:lvl8pPr eaLnBrk="0" hangingPunct="0">
              <a:defRPr sz="2000">
                <a:solidFill>
                  <a:schemeClr val="tx1"/>
                </a:solidFill>
                <a:latin typeface="Times" charset="0"/>
                <a:ea typeface="MS PGothic" charset="0"/>
                <a:cs typeface="MS PGothic" charset="0"/>
              </a:defRPr>
            </a:lvl8pPr>
            <a:lvl9pPr eaLnBrk="0" hangingPunct="0">
              <a:defRPr sz="2000">
                <a:solidFill>
                  <a:schemeClr val="tx1"/>
                </a:solidFill>
                <a:latin typeface="Times" charset="0"/>
                <a:ea typeface="MS PGothic" charset="0"/>
                <a:cs typeface="MS PGothic" charset="0"/>
              </a:defRPr>
            </a:lvl9pPr>
          </a:lstStyle>
          <a:p>
            <a:pPr marL="0" indent="0">
              <a:defRPr/>
            </a:pPr>
            <a:r>
              <a:rPr lang="en-US" sz="2800" b="1" i="1" dirty="0">
                <a:solidFill>
                  <a:srgbClr val="7030A0"/>
                </a:solidFill>
                <a:latin typeface="Arial" panose="020B0604020202020204" pitchFamily="34" charset="0"/>
                <a:cs typeface="Arial" panose="020B0604020202020204" pitchFamily="34" charset="0"/>
              </a:rPr>
              <a:t>Pop Quiz</a:t>
            </a:r>
            <a:r>
              <a:rPr lang="en-US" sz="2800" dirty="0">
                <a:solidFill>
                  <a:srgbClr val="7030A0"/>
                </a:solidFill>
                <a:latin typeface="Arial" panose="020B0604020202020204" pitchFamily="34" charset="0"/>
                <a:cs typeface="Arial" panose="020B0604020202020204" pitchFamily="34" charset="0"/>
              </a:rPr>
              <a:t>:</a:t>
            </a:r>
          </a:p>
          <a:p>
            <a:pPr marL="0" indent="0">
              <a:defRPr/>
            </a:pPr>
            <a:r>
              <a:rPr lang="en-US" sz="2800" dirty="0">
                <a:solidFill>
                  <a:srgbClr val="7030A0"/>
                </a:solidFill>
                <a:latin typeface="Arial" panose="020B0604020202020204" pitchFamily="34" charset="0"/>
                <a:cs typeface="Arial" panose="020B0604020202020204" pitchFamily="34" charset="0"/>
              </a:rPr>
              <a:t>Is the headline on your brochure:</a:t>
            </a:r>
          </a:p>
          <a:p>
            <a:pPr marL="0" indent="0">
              <a:defRPr/>
            </a:pPr>
            <a:r>
              <a:rPr lang="en-US" sz="2800" dirty="0">
                <a:solidFill>
                  <a:srgbClr val="7030A0"/>
                </a:solidFill>
                <a:latin typeface="Arial" panose="020B0604020202020204" pitchFamily="34" charset="0"/>
                <a:cs typeface="Arial" panose="020B0604020202020204" pitchFamily="34" charset="0"/>
              </a:rPr>
              <a:t>A	“Bringing Down the Deadly Toll of Firearms”</a:t>
            </a:r>
          </a:p>
          <a:p>
            <a:pPr marL="0" indent="0">
              <a:defRPr/>
            </a:pPr>
            <a:r>
              <a:rPr lang="en-US" sz="2800" dirty="0">
                <a:solidFill>
                  <a:srgbClr val="7030A0"/>
                </a:solidFill>
                <a:latin typeface="Arial" panose="020B0604020202020204" pitchFamily="34" charset="0"/>
                <a:cs typeface="Arial" panose="020B0604020202020204" pitchFamily="34" charset="0"/>
              </a:rPr>
              <a:t>B	“Gun Owners Leading the Way on Safety”</a:t>
            </a:r>
          </a:p>
          <a:p>
            <a:pPr marL="257175" indent="-257175">
              <a:buFont typeface="Arial"/>
              <a:buChar char="•"/>
              <a:defRPr/>
            </a:pPr>
            <a:endParaRPr lang="en-US" sz="1800" dirty="0">
              <a:solidFill>
                <a:srgbClr val="7030A0"/>
              </a:solidFill>
              <a:latin typeface="Arial" panose="020B0604020202020204" pitchFamily="34" charset="0"/>
              <a:cs typeface="Arial" panose="020B0604020202020204" pitchFamily="34" charset="0"/>
            </a:endParaRPr>
          </a:p>
          <a:p>
            <a:pPr marL="0" indent="0">
              <a:defRPr/>
            </a:pPr>
            <a:endParaRPr lang="en-US" sz="1500" dirty="0">
              <a:solidFill>
                <a:srgbClr val="7030A0"/>
              </a:solidFill>
              <a:latin typeface="Arial" panose="020B0604020202020204" pitchFamily="34" charset="0"/>
              <a:cs typeface="Arial" panose="020B0604020202020204" pitchFamily="34" charset="0"/>
            </a:endParaRPr>
          </a:p>
          <a:p>
            <a:pPr>
              <a:defRPr/>
            </a:pPr>
            <a:r>
              <a:rPr lang="en-US" sz="1500" dirty="0">
                <a:solidFill>
                  <a:srgbClr val="7030A0"/>
                </a:solidFill>
                <a:latin typeface="Arial" panose="020B0604020202020204" pitchFamily="34" charset="0"/>
                <a:cs typeface="Arial" panose="020B0604020202020204" pitchFamily="34" charset="0"/>
              </a:rPr>
              <a:t> </a:t>
            </a:r>
          </a:p>
          <a:p>
            <a:pPr>
              <a:lnSpc>
                <a:spcPct val="90000"/>
              </a:lnSpc>
              <a:spcBef>
                <a:spcPct val="20000"/>
              </a:spcBef>
              <a:buFontTx/>
              <a:buChar char="•"/>
              <a:defRPr/>
            </a:pPr>
            <a:endParaRPr lang="en-US" sz="1500" dirty="0">
              <a:solidFill>
                <a:srgbClr val="7030A0"/>
              </a:solidFill>
              <a:latin typeface="Arial" panose="020B0604020202020204" pitchFamily="34" charset="0"/>
              <a:cs typeface="Arial" panose="020B0604020202020204" pitchFamily="34" charset="0"/>
            </a:endParaRPr>
          </a:p>
          <a:p>
            <a:pPr>
              <a:lnSpc>
                <a:spcPct val="90000"/>
              </a:lnSpc>
              <a:spcBef>
                <a:spcPct val="20000"/>
              </a:spcBef>
              <a:defRPr/>
            </a:pPr>
            <a:endParaRPr lang="en-US" sz="2100" dirty="0">
              <a:solidFill>
                <a:srgbClr val="7030A0"/>
              </a:solidFill>
              <a:latin typeface="Arial" panose="020B0604020202020204" pitchFamily="34" charset="0"/>
              <a:cs typeface="Arial" panose="020B0604020202020204" pitchFamily="34" charset="0"/>
            </a:endParaRPr>
          </a:p>
          <a:p>
            <a:pPr>
              <a:lnSpc>
                <a:spcPct val="90000"/>
              </a:lnSpc>
              <a:spcBef>
                <a:spcPct val="20000"/>
              </a:spcBef>
              <a:defRPr/>
            </a:pPr>
            <a:endParaRPr lang="en-US" sz="2100" i="1" dirty="0">
              <a:solidFill>
                <a:srgbClr val="7030A0"/>
              </a:solidFill>
              <a:latin typeface="Arial" panose="020B0604020202020204" pitchFamily="34" charset="0"/>
              <a:cs typeface="Arial" panose="020B0604020202020204" pitchFamily="34" charset="0"/>
            </a:endParaRPr>
          </a:p>
        </p:txBody>
      </p:sp>
      <p:sp>
        <p:nvSpPr>
          <p:cNvPr id="99331" name="Rectangle 2"/>
          <p:cNvSpPr>
            <a:spLocks noChangeArrowheads="1"/>
          </p:cNvSpPr>
          <p:nvPr/>
        </p:nvSpPr>
        <p:spPr bwMode="auto">
          <a:xfrm>
            <a:off x="5105400" y="666750"/>
            <a:ext cx="2600325" cy="4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450"/>
              </a:spcBef>
            </a:pPr>
            <a:r>
              <a:rPr lang="en-US" sz="3600" b="1" dirty="0">
                <a:solidFill>
                  <a:srgbClr val="7030A0"/>
                </a:solidFill>
                <a:latin typeface="Arial" panose="020B0604020202020204" pitchFamily="34" charset="0"/>
                <a:cs typeface="Arial" panose="020B0604020202020204" pitchFamily="34" charset="0"/>
              </a:rPr>
              <a:t>Messaging</a:t>
            </a:r>
          </a:p>
        </p:txBody>
      </p:sp>
    </p:spTree>
    <p:extLst>
      <p:ext uri="{BB962C8B-B14F-4D97-AF65-F5344CB8AC3E}">
        <p14:creationId xmlns:p14="http://schemas.microsoft.com/office/powerpoint/2010/main" val="2542789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txBox="1">
            <a:spLocks noChangeArrowheads="1"/>
          </p:cNvSpPr>
          <p:nvPr/>
        </p:nvSpPr>
        <p:spPr bwMode="auto">
          <a:xfrm>
            <a:off x="3886200" y="28575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2700" b="1" dirty="0">
                <a:solidFill>
                  <a:srgbClr val="7030A0"/>
                </a:solidFill>
                <a:latin typeface="Arial" panose="020B0604020202020204" pitchFamily="34" charset="0"/>
                <a:ea typeface="ＭＳ Ｐゴシック" charset="0"/>
                <a:cs typeface="Arial" panose="020B0604020202020204" pitchFamily="34" charset="0"/>
              </a:rPr>
              <a:t>Pushing on an Open Door</a:t>
            </a:r>
          </a:p>
        </p:txBody>
      </p:sp>
      <p:pic>
        <p:nvPicPr>
          <p:cNvPr id="59394" name="Picture 6" descr="Screen Shot 2017-04-27 at 11.29.49 PM.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19400" y="971550"/>
            <a:ext cx="4000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0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6677024" y="141990"/>
            <a:ext cx="1704975" cy="60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latin typeface="Arial" panose="020B0604020202020204" pitchFamily="34" charset="0"/>
                <a:cs typeface="Arial" panose="020B0604020202020204" pitchFamily="34" charset="0"/>
              </a:rPr>
              <a:t>Utah PSA  </a:t>
            </a: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0129"/>
          <a:stretch/>
        </p:blipFill>
        <p:spPr bwMode="auto">
          <a:xfrm>
            <a:off x="3407508" y="679076"/>
            <a:ext cx="4905375" cy="306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228601" y="3028950"/>
            <a:ext cx="2743200"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indent="0" eaLnBrk="1" hangingPunct="1">
              <a:lnSpc>
                <a:spcPct val="90000"/>
              </a:lnSpc>
              <a:spcBef>
                <a:spcPct val="20000"/>
              </a:spcBef>
              <a:defRPr/>
            </a:pPr>
            <a:r>
              <a:rPr lang="pt-BR" sz="1500" dirty="0">
                <a:solidFill>
                  <a:srgbClr val="FFFFFF"/>
                </a:solidFill>
                <a:latin typeface="Calibri"/>
                <a:cs typeface="Calibri"/>
                <a:hlinkClick r:id="rId4"/>
              </a:rPr>
              <a:t>https://vimeo.com/175761640</a:t>
            </a:r>
            <a:r>
              <a:rPr lang="pt-BR" sz="1500" dirty="0">
                <a:solidFill>
                  <a:srgbClr val="FFFFFF"/>
                </a:solidFill>
                <a:latin typeface="Calibri"/>
                <a:cs typeface="Calibri"/>
              </a:rPr>
              <a:t> </a:t>
            </a:r>
          </a:p>
        </p:txBody>
      </p:sp>
    </p:spTree>
    <p:extLst>
      <p:ext uri="{BB962C8B-B14F-4D97-AF65-F5344CB8AC3E}">
        <p14:creationId xmlns:p14="http://schemas.microsoft.com/office/powerpoint/2010/main" val="847378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6400800" y="285750"/>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latin typeface="Arial" panose="020B0604020202020204" pitchFamily="34" charset="0"/>
                <a:cs typeface="Arial" panose="020B0604020202020204" pitchFamily="34" charset="0"/>
              </a:rPr>
              <a:t>Utah PSA  </a:t>
            </a:r>
          </a:p>
        </p:txBody>
      </p:sp>
      <p:sp>
        <p:nvSpPr>
          <p:cNvPr id="34819" name="Rectangle 3"/>
          <p:cNvSpPr txBox="1">
            <a:spLocks noChangeArrowheads="1"/>
          </p:cNvSpPr>
          <p:nvPr/>
        </p:nvSpPr>
        <p:spPr bwMode="auto">
          <a:xfrm>
            <a:off x="304800" y="1047750"/>
            <a:ext cx="8534400" cy="254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Tale of resilience and recovery.</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Gun-friendly.</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Speaks to middle-aged and older white male gun owners.</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Normalizes storing guns away from home when struggling.</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Doesn’t wait for disclosure of suicidality; catches people further upstream when they’re struggling.</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It doesn’t rely on the distressed person asking for help. </a:t>
            </a:r>
          </a:p>
          <a:p>
            <a:pPr marL="257175" indent="-257175" eaLnBrk="1" hangingPunct="1">
              <a:lnSpc>
                <a:spcPct val="90000"/>
              </a:lnSpc>
              <a:spcBef>
                <a:spcPct val="20000"/>
              </a:spcBef>
              <a:buFont typeface="Arial"/>
              <a:buChar char="•"/>
              <a:defRPr/>
            </a:pPr>
            <a:r>
              <a:rPr lang="en-US" sz="1800" dirty="0">
                <a:solidFill>
                  <a:srgbClr val="7030A0"/>
                </a:solidFill>
                <a:latin typeface="Arial" panose="020B0604020202020204" pitchFamily="34" charset="0"/>
                <a:cs typeface="Arial" panose="020B0604020202020204" pitchFamily="34" charset="0"/>
              </a:rPr>
              <a:t>Solid “bro” way to support and protect a friend in crisis. </a:t>
            </a:r>
          </a:p>
          <a:p>
            <a:pPr marL="0" indent="0" eaLnBrk="1" hangingPunct="1">
              <a:lnSpc>
                <a:spcPct val="90000"/>
              </a:lnSpc>
              <a:spcBef>
                <a:spcPct val="20000"/>
              </a:spcBef>
              <a:defRPr/>
            </a:pPr>
            <a:endParaRPr lang="en-US" sz="1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44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r="1646"/>
          <a:stretch>
            <a:fillRect/>
          </a:stretch>
        </p:blipFill>
        <p:spPr bwMode="auto">
          <a:xfrm>
            <a:off x="3657600" y="361950"/>
            <a:ext cx="2554272" cy="332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78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4191000" y="209550"/>
            <a:ext cx="45720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latin typeface="Arial" panose="020B0604020202020204" pitchFamily="34" charset="0"/>
                <a:cs typeface="Arial" panose="020B0604020202020204" pitchFamily="34" charset="0"/>
              </a:rPr>
              <a:t>Gun Groups Getting Involved</a:t>
            </a:r>
          </a:p>
        </p:txBody>
      </p:sp>
      <p:sp>
        <p:nvSpPr>
          <p:cNvPr id="5" name="Rectangle 3"/>
          <p:cNvSpPr txBox="1">
            <a:spLocks noChangeArrowheads="1"/>
          </p:cNvSpPr>
          <p:nvPr/>
        </p:nvSpPr>
        <p:spPr bwMode="auto">
          <a:xfrm>
            <a:off x="190500" y="1200150"/>
            <a:ext cx="8763000" cy="2266950"/>
          </a:xfrm>
          <a:prstGeom prst="rect">
            <a:avLst/>
          </a:prstGeom>
          <a:noFill/>
          <a:ln w="9525">
            <a:noFill/>
            <a:miter lim="800000"/>
            <a:headEnd/>
            <a:tailEnd/>
          </a:ln>
        </p:spPr>
        <p:txBody>
          <a:bodyPr/>
          <a:lstStyle/>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Maryland Licensed Firearm Dealers Association</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Utah Shooting Sports Council</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Vermont Federation of Sportsmen’s Clubs</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National Shooting Sports Foundation</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Second Amendment Foundation</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NRA</a:t>
            </a:r>
          </a:p>
          <a:p>
            <a:pPr marL="254794" indent="-254794">
              <a:lnSpc>
                <a:spcPct val="90000"/>
              </a:lnSpc>
              <a:spcBef>
                <a:spcPct val="20000"/>
              </a:spcBef>
              <a:buFontTx/>
              <a:buChar char="•"/>
              <a:defRPr/>
            </a:pPr>
            <a:r>
              <a:rPr lang="en-US" dirty="0">
                <a:solidFill>
                  <a:srgbClr val="7030A0"/>
                </a:solidFill>
                <a:latin typeface="Arial" panose="020B0604020202020204" pitchFamily="34" charset="0"/>
                <a:ea typeface="ＭＳ Ｐゴシック"/>
                <a:cs typeface="Arial" panose="020B0604020202020204" pitchFamily="34" charset="0"/>
              </a:rPr>
              <a:t>Individual firearm instructors, retailers, competitive shooters, etc.</a:t>
            </a:r>
          </a:p>
          <a:p>
            <a:pPr marL="254794" indent="-254794">
              <a:lnSpc>
                <a:spcPct val="90000"/>
              </a:lnSpc>
              <a:spcBef>
                <a:spcPct val="20000"/>
              </a:spcBef>
              <a:defRPr/>
            </a:pPr>
            <a:endParaRPr lang="en-US" sz="2100" kern="0" dirty="0">
              <a:solidFill>
                <a:srgbClr val="7030A0"/>
              </a:solidFill>
              <a:latin typeface="Arial" panose="020B0604020202020204" pitchFamily="34" charset="0"/>
              <a:ea typeface="ＭＳ Ｐゴシック"/>
              <a:cs typeface="Arial" panose="020B0604020202020204" pitchFamily="34" charset="0"/>
            </a:endParaRPr>
          </a:p>
          <a:p>
            <a:pPr marL="254794" indent="-254794">
              <a:lnSpc>
                <a:spcPct val="90000"/>
              </a:lnSpc>
              <a:spcBef>
                <a:spcPct val="20000"/>
              </a:spcBef>
              <a:defRPr/>
            </a:pPr>
            <a:endParaRPr lang="en-US" sz="2100" i="1" kern="0" dirty="0">
              <a:solidFill>
                <a:srgbClr val="7030A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64105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201DCE0-433C-42C3-B318-61DE2689E61F}"/>
              </a:ext>
            </a:extLst>
          </p:cNvPr>
          <p:cNvSpPr txBox="1">
            <a:spLocks noChangeArrowheads="1"/>
          </p:cNvSpPr>
          <p:nvPr/>
        </p:nvSpPr>
        <p:spPr>
          <a:xfrm>
            <a:off x="5334001" y="228600"/>
            <a:ext cx="3124200" cy="5905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7030A0"/>
                </a:solidFill>
                <a:latin typeface="Arial" panose="020B0604020202020204" pitchFamily="34" charset="0"/>
                <a:ea typeface="ＭＳ Ｐゴシック" charset="0"/>
                <a:cs typeface="Arial" panose="020B0604020202020204" pitchFamily="34" charset="0"/>
              </a:rPr>
              <a:t>By 2025…</a:t>
            </a:r>
            <a:endParaRPr lang="en-US" sz="2000" dirty="0">
              <a:solidFill>
                <a:srgbClr val="7030A0"/>
              </a:solidFill>
              <a:latin typeface="Arial" panose="020B0604020202020204" pitchFamily="34" charset="0"/>
              <a:ea typeface="ＭＳ Ｐゴシック" charset="0"/>
              <a:cs typeface="Arial" panose="020B0604020202020204" pitchFamily="34" charset="0"/>
            </a:endParaRPr>
          </a:p>
        </p:txBody>
      </p:sp>
      <p:sp>
        <p:nvSpPr>
          <p:cNvPr id="6" name="Rectangle 3">
            <a:extLst>
              <a:ext uri="{FF2B5EF4-FFF2-40B4-BE49-F238E27FC236}">
                <a16:creationId xmlns:a16="http://schemas.microsoft.com/office/drawing/2014/main" id="{8262A23A-5565-4D6E-8027-35E4822E1047}"/>
              </a:ext>
            </a:extLst>
          </p:cNvPr>
          <p:cNvSpPr txBox="1">
            <a:spLocks noChangeArrowheads="1"/>
          </p:cNvSpPr>
          <p:nvPr/>
        </p:nvSpPr>
        <p:spPr>
          <a:xfrm>
            <a:off x="76200" y="1257300"/>
            <a:ext cx="8915400" cy="2457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400" b="1" dirty="0">
                <a:solidFill>
                  <a:srgbClr val="7030A0"/>
                </a:solidFill>
                <a:latin typeface="Arial" panose="020B0604020202020204" pitchFamily="34" charset="0"/>
                <a:ea typeface="ＭＳ Ｐゴシック" charset="0"/>
                <a:cs typeface="Arial" panose="020B0604020202020204" pitchFamily="34" charset="0"/>
              </a:rPr>
              <a:t>Healthcare providers and gatekeepers</a:t>
            </a:r>
            <a:r>
              <a:rPr lang="en-US" sz="2400" dirty="0">
                <a:solidFill>
                  <a:srgbClr val="7030A0"/>
                </a:solidFill>
                <a:latin typeface="Arial" panose="020B0604020202020204" pitchFamily="34" charset="0"/>
                <a:ea typeface="ＭＳ Ｐゴシック" charset="0"/>
                <a:cs typeface="Arial" panose="020B0604020202020204" pitchFamily="34" charset="0"/>
              </a:rPr>
              <a:t>– mentioning firearm access is second nature and comfortable for both the clinician and the patient.</a:t>
            </a:r>
          </a:p>
          <a:p>
            <a:pPr>
              <a:lnSpc>
                <a:spcPct val="90000"/>
              </a:lnSpc>
            </a:pPr>
            <a:r>
              <a:rPr lang="en-US" sz="2400" b="1" dirty="0">
                <a:solidFill>
                  <a:srgbClr val="7030A0"/>
                </a:solidFill>
                <a:latin typeface="Arial" panose="020B0604020202020204" pitchFamily="34" charset="0"/>
                <a:ea typeface="ＭＳ Ｐゴシック" charset="0"/>
                <a:cs typeface="Arial" panose="020B0604020202020204" pitchFamily="34" charset="0"/>
              </a:rPr>
              <a:t>Gun-owning community </a:t>
            </a:r>
            <a:r>
              <a:rPr lang="en-US" sz="2400" dirty="0">
                <a:solidFill>
                  <a:srgbClr val="7030A0"/>
                </a:solidFill>
                <a:latin typeface="Arial" panose="020B0604020202020204" pitchFamily="34" charset="0"/>
                <a:ea typeface="ＭＳ Ｐゴシック" charset="0"/>
                <a:cs typeface="Arial" panose="020B0604020202020204" pitchFamily="34" charset="0"/>
              </a:rPr>
              <a:t>– every firearm safety class, website, brochure, etc., mentions suicide prevention (“Be alert to signs of suicide risk in loved ones and help keep firearms from those at risk until they have recovered.”)</a:t>
            </a:r>
          </a:p>
          <a:p>
            <a:pPr marL="0" indent="0">
              <a:lnSpc>
                <a:spcPct val="90000"/>
              </a:lnSpc>
              <a:buFont typeface="Arial" panose="020B0604020202020204" pitchFamily="34" charset="0"/>
              <a:buNone/>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sz="2400"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charset="0"/>
              <a:cs typeface="Arial" panose="020B0604020202020204" pitchFamily="34" charset="0"/>
            </a:endParaRPr>
          </a:p>
          <a:p>
            <a:pPr>
              <a:lnSpc>
                <a:spcPct val="90000"/>
              </a:lnSpc>
              <a:buFontTx/>
              <a:buNone/>
            </a:pPr>
            <a:endParaRPr lang="en-US" i="1" dirty="0">
              <a:solidFill>
                <a:srgbClr val="7030A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4816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your families safe? </a:t>
            </a:r>
            <a:r>
              <a:rPr lang="en-US" sz="2400" b="1" i="1" dirty="0">
                <a:solidFill>
                  <a:srgbClr val="7030A0"/>
                </a:solidFill>
                <a:cs typeface="Arial" panose="020B0604020202020204" pitchFamily="34" charset="0"/>
              </a:rPr>
              <a:t>Recommendations for families</a:t>
            </a:r>
            <a:r>
              <a:rPr lang="en-US" sz="2400" b="1" dirty="0">
                <a:solidFill>
                  <a:srgbClr val="7030A0"/>
                </a:solidFill>
                <a:cs typeface="Arial" panose="020B0604020202020204" pitchFamily="34" charset="0"/>
              </a:rPr>
              <a:t>:</a:t>
            </a:r>
          </a:p>
        </p:txBody>
      </p:sp>
      <p:sp>
        <p:nvSpPr>
          <p:cNvPr id="5" name="Rectangle 3"/>
          <p:cNvSpPr txBox="1">
            <a:spLocks noChangeArrowheads="1"/>
          </p:cNvSpPr>
          <p:nvPr/>
        </p:nvSpPr>
        <p:spPr bwMode="auto">
          <a:xfrm>
            <a:off x="304800" y="1581150"/>
            <a:ext cx="8534400" cy="1143000"/>
          </a:xfrm>
          <a:prstGeom prst="rect">
            <a:avLst/>
          </a:prstGeom>
          <a:noFill/>
          <a:ln w="9525">
            <a:noFill/>
            <a:miter lim="800000"/>
            <a:headEnd/>
            <a:tailEnd/>
          </a:ln>
        </p:spPr>
        <p:txBody>
          <a:bodyPr/>
          <a:lstStyle/>
          <a:p>
            <a:pPr marL="342900" indent="-342900">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Weigh the pros &amp; cons</a:t>
            </a:r>
          </a:p>
          <a:p>
            <a:pPr marL="342900" indent="-342900">
              <a:lnSpc>
                <a:spcPct val="90000"/>
              </a:lnSpc>
              <a:spcBef>
                <a:spcPct val="20000"/>
              </a:spcBef>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Move guns out of the home</a:t>
            </a:r>
          </a:p>
          <a:p>
            <a:pPr marL="342900" indent="-342900">
              <a:lnSpc>
                <a:spcPct val="90000"/>
              </a:lnSpc>
              <a:spcBef>
                <a:spcPct val="20000"/>
              </a:spcBef>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Store guns securely </a:t>
            </a:r>
          </a:p>
        </p:txBody>
      </p:sp>
    </p:spTree>
    <p:extLst>
      <p:ext uri="{BB962C8B-B14F-4D97-AF65-F5344CB8AC3E}">
        <p14:creationId xmlns:p14="http://schemas.microsoft.com/office/powerpoint/2010/main" val="1733301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your families safe? </a:t>
            </a:r>
            <a:r>
              <a:rPr lang="en-US" sz="2400" b="1" i="1" dirty="0">
                <a:solidFill>
                  <a:srgbClr val="7030A0"/>
                </a:solidFill>
                <a:cs typeface="Arial" panose="020B0604020202020204" pitchFamily="34" charset="0"/>
              </a:rPr>
              <a:t>Recommendations for families</a:t>
            </a:r>
            <a:r>
              <a:rPr lang="en-US" sz="2400" b="1" dirty="0">
                <a:solidFill>
                  <a:srgbClr val="7030A0"/>
                </a:solidFill>
                <a:cs typeface="Arial" panose="020B0604020202020204" pitchFamily="34" charset="0"/>
              </a:rPr>
              <a:t>:</a:t>
            </a:r>
          </a:p>
        </p:txBody>
      </p:sp>
      <p:sp>
        <p:nvSpPr>
          <p:cNvPr id="5" name="Rectangle 3"/>
          <p:cNvSpPr txBox="1">
            <a:spLocks noChangeArrowheads="1"/>
          </p:cNvSpPr>
          <p:nvPr/>
        </p:nvSpPr>
        <p:spPr bwMode="auto">
          <a:xfrm>
            <a:off x="304800" y="1581150"/>
            <a:ext cx="8534400" cy="1524000"/>
          </a:xfrm>
          <a:prstGeom prst="rect">
            <a:avLst/>
          </a:prstGeom>
          <a:noFill/>
          <a:ln w="9525">
            <a:noFill/>
            <a:miter lim="800000"/>
            <a:headEnd/>
            <a:tailEnd/>
          </a:ln>
        </p:spPr>
        <p:txBody>
          <a:bodyPr/>
          <a:lstStyle/>
          <a:p>
            <a:pPr>
              <a:defRPr/>
            </a:pPr>
            <a:r>
              <a:rPr lang="en-US" sz="2100" i="1" kern="0" dirty="0">
                <a:solidFill>
                  <a:srgbClr val="7030A0"/>
                </a:solidFill>
                <a:latin typeface="Arial" panose="020B0604020202020204" pitchFamily="34" charset="0"/>
                <a:ea typeface="ＭＳ Ｐゴシック"/>
                <a:cs typeface="Arial" panose="020B0604020202020204" pitchFamily="34" charset="0"/>
              </a:rPr>
              <a:t>If you have firearms at home and a household member is suicidal or at risk (e.g. an impulsive teen, a person struggling with depression or drug/alcohol problems or someone going through difficulties like divorce or arrest) consider removing the guns</a:t>
            </a:r>
          </a:p>
        </p:txBody>
      </p:sp>
    </p:spTree>
    <p:extLst>
      <p:ext uri="{BB962C8B-B14F-4D97-AF65-F5344CB8AC3E}">
        <p14:creationId xmlns:p14="http://schemas.microsoft.com/office/powerpoint/2010/main" val="149557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1143000" y="1581150"/>
            <a:ext cx="6858000" cy="38100"/>
          </a:xfrm>
          <a:prstGeom prst="rect">
            <a:avLst/>
          </a:prstGeom>
          <a:gradFill rotWithShape="1">
            <a:gsLst>
              <a:gs pos="0">
                <a:srgbClr val="2B89A7"/>
              </a:gs>
              <a:gs pos="100000">
                <a:srgbClr val="143F4D"/>
              </a:gs>
            </a:gsLst>
            <a:lin ang="5400000" scaled="1"/>
          </a:gradFill>
          <a:ln w="9525">
            <a:noFill/>
            <a:miter lim="800000"/>
            <a:headEnd/>
            <a:tailEnd/>
          </a:ln>
        </p:spPr>
        <p:txBody>
          <a:bodyPr wrap="none" anchor="ctr"/>
          <a:lstStyle/>
          <a:p>
            <a:pPr eaLnBrk="0" hangingPunct="0"/>
            <a:endParaRPr lang="en-US" sz="1350"/>
          </a:p>
        </p:txBody>
      </p:sp>
      <p:sp>
        <p:nvSpPr>
          <p:cNvPr id="5123" name="Rectangle 2"/>
          <p:cNvSpPr>
            <a:spLocks noGrp="1" noChangeArrowheads="1"/>
          </p:cNvSpPr>
          <p:nvPr>
            <p:ph type="title"/>
          </p:nvPr>
        </p:nvSpPr>
        <p:spPr>
          <a:xfrm>
            <a:off x="3276600" y="361950"/>
            <a:ext cx="6200775" cy="816086"/>
          </a:xfrm>
        </p:spPr>
        <p:txBody>
          <a:bodyPr/>
          <a:lstStyle/>
          <a:p>
            <a:pPr>
              <a:spcAft>
                <a:spcPts val="900"/>
              </a:spcAft>
            </a:pPr>
            <a:r>
              <a:rPr lang="en-US" sz="4000" b="1" dirty="0">
                <a:solidFill>
                  <a:srgbClr val="7030A0"/>
                </a:solidFill>
                <a:latin typeface="Arial" panose="020B0604020202020204" pitchFamily="34" charset="0"/>
                <a:ea typeface="ＭＳ Ｐゴシック"/>
                <a:cs typeface="Arial" panose="020B0604020202020204" pitchFamily="34" charset="0"/>
              </a:rPr>
              <a:t>Why Means Matter</a:t>
            </a:r>
            <a:br>
              <a:rPr lang="en-US" sz="3300" dirty="0">
                <a:ea typeface="ＭＳ Ｐゴシック"/>
              </a:rPr>
            </a:br>
            <a:br>
              <a:rPr lang="en-US" sz="3300" dirty="0">
                <a:ea typeface="ＭＳ Ｐゴシック"/>
              </a:rPr>
            </a:br>
            <a:br>
              <a:rPr lang="en-US" sz="2400" dirty="0">
                <a:solidFill>
                  <a:schemeClr val="accent2"/>
                </a:solidFill>
              </a:rPr>
            </a:br>
            <a:br>
              <a:rPr lang="en-US" sz="3300" dirty="0">
                <a:solidFill>
                  <a:schemeClr val="bg2"/>
                </a:solidFill>
              </a:rPr>
            </a:br>
            <a:br>
              <a:rPr lang="en-US" sz="3300" dirty="0">
                <a:solidFill>
                  <a:schemeClr val="bg2"/>
                </a:solidFill>
              </a:rPr>
            </a:br>
            <a:endParaRPr lang="en-US" sz="3300" dirty="0">
              <a:ea typeface="ＭＳ Ｐゴシック"/>
            </a:endParaRPr>
          </a:p>
        </p:txBody>
      </p:sp>
      <p:pic>
        <p:nvPicPr>
          <p:cNvPr id="142339" name="Picture 3" descr="C:\Users\atrudeau\Dropbox\MRE Project\Online Course\Graphics\Pills\shutterstock_120091576.jpg"/>
          <p:cNvPicPr>
            <a:picLocks noChangeAspect="1" noChangeArrowheads="1"/>
          </p:cNvPicPr>
          <p:nvPr/>
        </p:nvPicPr>
        <p:blipFill>
          <a:blip r:embed="rId3" cstate="print"/>
          <a:srcRect/>
          <a:stretch>
            <a:fillRect/>
          </a:stretch>
        </p:blipFill>
        <p:spPr bwMode="auto">
          <a:xfrm>
            <a:off x="3879078" y="1825519"/>
            <a:ext cx="1233904" cy="1866900"/>
          </a:xfrm>
          <a:prstGeom prst="rect">
            <a:avLst/>
          </a:prstGeom>
          <a:noFill/>
        </p:spPr>
      </p:pic>
      <p:pic>
        <p:nvPicPr>
          <p:cNvPr id="2" name="Picture 1" descr="shutterstock_139093265shotgun&amp;amm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82966" y="2149929"/>
            <a:ext cx="2101451" cy="1305001"/>
          </a:xfrm>
          <a:prstGeom prst="rect">
            <a:avLst/>
          </a:prstGeom>
        </p:spPr>
      </p:pic>
      <p:pic>
        <p:nvPicPr>
          <p:cNvPr id="10" name="Picture 9" descr="shutterstock_73981465.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32428" y="2146349"/>
            <a:ext cx="1961456" cy="1308291"/>
          </a:xfrm>
          <a:prstGeom prst="rect">
            <a:avLst/>
          </a:prstGeom>
        </p:spPr>
      </p:pic>
    </p:spTree>
    <p:extLst>
      <p:ext uri="{BB962C8B-B14F-4D97-AF65-F5344CB8AC3E}">
        <p14:creationId xmlns:p14="http://schemas.microsoft.com/office/powerpoint/2010/main" val="1492422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your families safe? </a:t>
            </a:r>
            <a:r>
              <a:rPr lang="en-US" sz="2400" b="1" i="1" dirty="0">
                <a:solidFill>
                  <a:srgbClr val="7030A0"/>
                </a:solidFill>
                <a:cs typeface="Arial" panose="020B0604020202020204" pitchFamily="34" charset="0"/>
              </a:rPr>
              <a:t>Recommendations for families</a:t>
            </a:r>
            <a:r>
              <a:rPr lang="en-US" sz="2400" b="1" dirty="0">
                <a:solidFill>
                  <a:srgbClr val="7030A0"/>
                </a:solidFill>
                <a:cs typeface="Arial" panose="020B0604020202020204" pitchFamily="34" charset="0"/>
              </a:rPr>
              <a:t>:</a:t>
            </a:r>
            <a:endParaRPr lang="en-US" sz="2400" b="1" i="1" dirty="0">
              <a:solidFill>
                <a:srgbClr val="7030A0"/>
              </a:solidFill>
              <a:cs typeface="Arial" panose="020B0604020202020204" pitchFamily="34" charset="0"/>
            </a:endParaRPr>
          </a:p>
        </p:txBody>
      </p:sp>
      <p:sp>
        <p:nvSpPr>
          <p:cNvPr id="5" name="Rectangle 3"/>
          <p:cNvSpPr txBox="1">
            <a:spLocks noChangeArrowheads="1"/>
          </p:cNvSpPr>
          <p:nvPr/>
        </p:nvSpPr>
        <p:spPr bwMode="auto">
          <a:xfrm>
            <a:off x="304800" y="1200150"/>
            <a:ext cx="8534400" cy="2057400"/>
          </a:xfrm>
          <a:prstGeom prst="rect">
            <a:avLst/>
          </a:prstGeom>
          <a:noFill/>
          <a:ln w="9525">
            <a:noFill/>
            <a:miter lim="800000"/>
            <a:headEnd/>
            <a:tailEnd/>
          </a:ln>
        </p:spPr>
        <p:txBody>
          <a:bodyPr/>
          <a:lstStyle/>
          <a:p>
            <a:pP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Store guns securely: </a:t>
            </a:r>
            <a:r>
              <a:rPr lang="en-US" sz="2100" i="1" kern="0" dirty="0">
                <a:solidFill>
                  <a:srgbClr val="7030A0"/>
                </a:solidFill>
                <a:latin typeface="Arial" panose="020B0604020202020204" pitchFamily="34" charset="0"/>
                <a:ea typeface="ＭＳ Ｐゴシック"/>
                <a:cs typeface="Arial" panose="020B0604020202020204" pitchFamily="34" charset="0"/>
              </a:rPr>
              <a:t>not having guns at home is safest. But if that isn’t an option,</a:t>
            </a:r>
          </a:p>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Store guns locked and unloaded</a:t>
            </a:r>
          </a:p>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Store ammunition locked separately</a:t>
            </a:r>
          </a:p>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Keep the key or combination secure</a:t>
            </a:r>
          </a:p>
          <a:p>
            <a:pPr>
              <a:defRPr/>
            </a:pPr>
            <a:r>
              <a:rPr lang="en-US" sz="2100" b="1" i="1" kern="0" dirty="0">
                <a:solidFill>
                  <a:srgbClr val="FF0000"/>
                </a:solidFill>
                <a:latin typeface="Arial" panose="020B0604020202020204" pitchFamily="34" charset="0"/>
                <a:ea typeface="ＭＳ Ｐゴシック"/>
                <a:cs typeface="Arial" panose="020B0604020202020204" pitchFamily="34" charset="0"/>
              </a:rPr>
              <a:t>Remember, most teenagers know the parents hiding places </a:t>
            </a:r>
          </a:p>
        </p:txBody>
      </p:sp>
    </p:spTree>
    <p:extLst>
      <p:ext uri="{BB962C8B-B14F-4D97-AF65-F5344CB8AC3E}">
        <p14:creationId xmlns:p14="http://schemas.microsoft.com/office/powerpoint/2010/main" val="321564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communities safe? </a:t>
            </a:r>
            <a:r>
              <a:rPr lang="en-US" sz="2400" b="1" i="1" dirty="0">
                <a:solidFill>
                  <a:srgbClr val="7030A0"/>
                </a:solidFill>
                <a:cs typeface="Arial" panose="020B0604020202020204" pitchFamily="34" charset="0"/>
              </a:rPr>
              <a:t>Recommendations for suicide prevention groups</a:t>
            </a:r>
            <a:r>
              <a:rPr lang="en-US" sz="2400" b="1" dirty="0">
                <a:solidFill>
                  <a:srgbClr val="7030A0"/>
                </a:solidFill>
                <a:cs typeface="Arial" panose="020B0604020202020204" pitchFamily="34" charset="0"/>
              </a:rPr>
              <a:t>:</a:t>
            </a:r>
            <a:endParaRPr lang="en-US" sz="2400" b="1" i="1" dirty="0">
              <a:solidFill>
                <a:srgbClr val="7030A0"/>
              </a:solidFill>
              <a:cs typeface="Arial" panose="020B0604020202020204" pitchFamily="34" charset="0"/>
            </a:endParaRPr>
          </a:p>
        </p:txBody>
      </p:sp>
      <p:sp>
        <p:nvSpPr>
          <p:cNvPr id="5" name="Rectangle 3"/>
          <p:cNvSpPr txBox="1">
            <a:spLocks noChangeArrowheads="1"/>
          </p:cNvSpPr>
          <p:nvPr/>
        </p:nvSpPr>
        <p:spPr bwMode="auto">
          <a:xfrm>
            <a:off x="304800" y="1809750"/>
            <a:ext cx="8534400" cy="1295400"/>
          </a:xfrm>
          <a:prstGeom prst="rect">
            <a:avLst/>
          </a:prstGeom>
          <a:noFill/>
          <a:ln w="9525">
            <a:noFill/>
            <a:miter lim="800000"/>
            <a:headEnd/>
            <a:tailEnd/>
          </a:ln>
        </p:spPr>
        <p:txBody>
          <a:bodyPr/>
          <a:lstStyle/>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Educate providers</a:t>
            </a:r>
          </a:p>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Change policy</a:t>
            </a:r>
          </a:p>
          <a:p>
            <a:pPr marL="342900" indent="-342900">
              <a:buFont typeface="Arial" panose="020B0604020202020204" pitchFamily="34" charset="0"/>
              <a:buChar cha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Expand options</a:t>
            </a:r>
          </a:p>
        </p:txBody>
      </p:sp>
    </p:spTree>
    <p:extLst>
      <p:ext uri="{BB962C8B-B14F-4D97-AF65-F5344CB8AC3E}">
        <p14:creationId xmlns:p14="http://schemas.microsoft.com/office/powerpoint/2010/main" val="2511040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communities safe? </a:t>
            </a:r>
            <a:r>
              <a:rPr lang="en-US" sz="2400" b="1" i="1" dirty="0">
                <a:solidFill>
                  <a:srgbClr val="7030A0"/>
                </a:solidFill>
                <a:cs typeface="Arial" panose="020B0604020202020204" pitchFamily="34" charset="0"/>
              </a:rPr>
              <a:t>Recommendations for suicide prevention groups</a:t>
            </a:r>
            <a:r>
              <a:rPr lang="en-US" sz="2400" b="1" dirty="0">
                <a:solidFill>
                  <a:srgbClr val="7030A0"/>
                </a:solidFill>
                <a:cs typeface="Arial" panose="020B0604020202020204" pitchFamily="34" charset="0"/>
              </a:rPr>
              <a:t>:</a:t>
            </a:r>
            <a:endParaRPr lang="en-US" sz="2400" b="1" i="1" dirty="0">
              <a:solidFill>
                <a:srgbClr val="7030A0"/>
              </a:solidFill>
              <a:cs typeface="Arial" panose="020B0604020202020204" pitchFamily="34" charset="0"/>
            </a:endParaRPr>
          </a:p>
        </p:txBody>
      </p:sp>
      <p:sp>
        <p:nvSpPr>
          <p:cNvPr id="5" name="Rectangle 3"/>
          <p:cNvSpPr txBox="1">
            <a:spLocks noChangeArrowheads="1"/>
          </p:cNvSpPr>
          <p:nvPr/>
        </p:nvSpPr>
        <p:spPr bwMode="auto">
          <a:xfrm>
            <a:off x="304800" y="1809750"/>
            <a:ext cx="8534400" cy="1676400"/>
          </a:xfrm>
          <a:prstGeom prst="rect">
            <a:avLst/>
          </a:prstGeom>
          <a:noFill/>
          <a:ln w="9525">
            <a:noFill/>
            <a:miter lim="800000"/>
            <a:headEnd/>
            <a:tailEnd/>
          </a:ln>
        </p:spPr>
        <p:txBody>
          <a:bodyPr/>
          <a:lstStyle/>
          <a:p>
            <a:pP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Educate providers</a:t>
            </a:r>
          </a:p>
          <a:p>
            <a:pPr>
              <a:defRPr/>
            </a:pPr>
            <a:r>
              <a:rPr lang="en-US" sz="2100" i="1" kern="0" dirty="0">
                <a:solidFill>
                  <a:srgbClr val="7030A0"/>
                </a:solidFill>
                <a:latin typeface="Arial" panose="020B0604020202020204" pitchFamily="34" charset="0"/>
                <a:ea typeface="ＭＳ Ｐゴシック"/>
                <a:cs typeface="Arial" panose="020B0604020202020204" pitchFamily="34" charset="0"/>
              </a:rPr>
              <a:t>Train providers on how to counsel suicidal or at risk people and their families about guns at home. Many provides currently do not. Visit the  </a:t>
            </a:r>
            <a:r>
              <a:rPr lang="en-US" sz="2100" i="1" kern="0" dirty="0">
                <a:solidFill>
                  <a:srgbClr val="7030A0"/>
                </a:solidFill>
                <a:latin typeface="Arial" panose="020B0604020202020204" pitchFamily="34" charset="0"/>
                <a:ea typeface="ＭＳ Ｐゴシック"/>
                <a:cs typeface="Arial" panose="020B0604020202020204" pitchFamily="34" charset="0"/>
                <a:hlinkClick r:id="rId3"/>
              </a:rPr>
              <a:t>means matter </a:t>
            </a:r>
            <a:r>
              <a:rPr lang="en-US" sz="2100" i="1" kern="0" dirty="0">
                <a:solidFill>
                  <a:srgbClr val="7030A0"/>
                </a:solidFill>
                <a:latin typeface="Arial" panose="020B0604020202020204" pitchFamily="34" charset="0"/>
                <a:ea typeface="ＭＳ Ｐゴシック"/>
                <a:cs typeface="Arial" panose="020B0604020202020204" pitchFamily="34" charset="0"/>
              </a:rPr>
              <a:t>website for information about lethal means counseling </a:t>
            </a:r>
          </a:p>
        </p:txBody>
      </p:sp>
    </p:spTree>
    <p:extLst>
      <p:ext uri="{BB962C8B-B14F-4D97-AF65-F5344CB8AC3E}">
        <p14:creationId xmlns:p14="http://schemas.microsoft.com/office/powerpoint/2010/main" val="4289668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communities safe? </a:t>
            </a:r>
            <a:r>
              <a:rPr lang="en-US" sz="2400" b="1" i="1" dirty="0">
                <a:solidFill>
                  <a:srgbClr val="7030A0"/>
                </a:solidFill>
                <a:cs typeface="Arial" panose="020B0604020202020204" pitchFamily="34" charset="0"/>
              </a:rPr>
              <a:t>Recommendations for suicide prevention groups</a:t>
            </a:r>
            <a:r>
              <a:rPr lang="en-US" sz="2400" b="1" dirty="0">
                <a:solidFill>
                  <a:srgbClr val="7030A0"/>
                </a:solidFill>
                <a:cs typeface="Arial" panose="020B0604020202020204" pitchFamily="34" charset="0"/>
              </a:rPr>
              <a:t>:</a:t>
            </a:r>
            <a:endParaRPr lang="en-US" sz="2400" b="1" i="1" dirty="0">
              <a:solidFill>
                <a:srgbClr val="7030A0"/>
              </a:solidFill>
              <a:cs typeface="Arial" panose="020B0604020202020204" pitchFamily="34" charset="0"/>
            </a:endParaRPr>
          </a:p>
        </p:txBody>
      </p:sp>
      <p:sp>
        <p:nvSpPr>
          <p:cNvPr id="5" name="Rectangle 3"/>
          <p:cNvSpPr txBox="1">
            <a:spLocks noChangeArrowheads="1"/>
          </p:cNvSpPr>
          <p:nvPr/>
        </p:nvSpPr>
        <p:spPr bwMode="auto">
          <a:xfrm>
            <a:off x="228600" y="1504950"/>
            <a:ext cx="8534400" cy="2057400"/>
          </a:xfrm>
          <a:prstGeom prst="rect">
            <a:avLst/>
          </a:prstGeom>
          <a:noFill/>
          <a:ln w="9525">
            <a:noFill/>
            <a:miter lim="800000"/>
            <a:headEnd/>
            <a:tailEnd/>
          </a:ln>
        </p:spPr>
        <p:txBody>
          <a:bodyPr/>
          <a:lstStyle/>
          <a:p>
            <a:pP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Change Policy</a:t>
            </a:r>
          </a:p>
          <a:p>
            <a:pPr marL="342900" indent="-342900">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Ensure that all suicidal patients and their families are counseled about access to guns</a:t>
            </a:r>
          </a:p>
          <a:p>
            <a:pPr marL="342900" indent="-342900">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Do this by encouraging professional groups (e.g. state social workers associations, state hospital association etc.) to add lethal means counseling to current suicide prevention protocols </a:t>
            </a:r>
          </a:p>
        </p:txBody>
      </p:sp>
    </p:spTree>
    <p:extLst>
      <p:ext uri="{BB962C8B-B14F-4D97-AF65-F5344CB8AC3E}">
        <p14:creationId xmlns:p14="http://schemas.microsoft.com/office/powerpoint/2010/main" val="4050976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3657600" y="285749"/>
            <a:ext cx="54102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a:solidFill>
                  <a:srgbClr val="7030A0"/>
                </a:solidFill>
                <a:cs typeface="Arial" panose="020B0604020202020204" pitchFamily="34" charset="0"/>
              </a:rPr>
              <a:t>How do we keep communities safe? </a:t>
            </a:r>
            <a:r>
              <a:rPr lang="en-US" sz="2400" b="1" i="1" dirty="0">
                <a:solidFill>
                  <a:srgbClr val="7030A0"/>
                </a:solidFill>
                <a:cs typeface="Arial" panose="020B0604020202020204" pitchFamily="34" charset="0"/>
              </a:rPr>
              <a:t>Recommendations for suicide prevention groups</a:t>
            </a:r>
            <a:r>
              <a:rPr lang="en-US" sz="2400" b="1" dirty="0">
                <a:solidFill>
                  <a:srgbClr val="7030A0"/>
                </a:solidFill>
                <a:cs typeface="Arial" panose="020B0604020202020204" pitchFamily="34" charset="0"/>
              </a:rPr>
              <a:t>:</a:t>
            </a:r>
            <a:endParaRPr lang="en-US" sz="2400" b="1" i="1" dirty="0">
              <a:solidFill>
                <a:srgbClr val="7030A0"/>
              </a:solidFill>
              <a:cs typeface="Arial" panose="020B0604020202020204" pitchFamily="34" charset="0"/>
            </a:endParaRPr>
          </a:p>
        </p:txBody>
      </p:sp>
      <p:sp>
        <p:nvSpPr>
          <p:cNvPr id="5" name="Rectangle 3"/>
          <p:cNvSpPr txBox="1">
            <a:spLocks noChangeArrowheads="1"/>
          </p:cNvSpPr>
          <p:nvPr/>
        </p:nvSpPr>
        <p:spPr bwMode="auto">
          <a:xfrm>
            <a:off x="304800" y="1352550"/>
            <a:ext cx="8534400" cy="2286000"/>
          </a:xfrm>
          <a:prstGeom prst="rect">
            <a:avLst/>
          </a:prstGeom>
          <a:noFill/>
          <a:ln w="9525">
            <a:noFill/>
            <a:miter lim="800000"/>
            <a:headEnd/>
            <a:tailEnd/>
          </a:ln>
        </p:spPr>
        <p:txBody>
          <a:bodyPr/>
          <a:lstStyle/>
          <a:p>
            <a:pPr>
              <a:defRPr/>
            </a:pPr>
            <a:r>
              <a:rPr lang="en-US" sz="2100" b="1" i="1" kern="0" dirty="0">
                <a:solidFill>
                  <a:srgbClr val="7030A0"/>
                </a:solidFill>
                <a:latin typeface="Arial" panose="020B0604020202020204" pitchFamily="34" charset="0"/>
                <a:ea typeface="ＭＳ Ｐゴシック"/>
                <a:cs typeface="Arial" panose="020B0604020202020204" pitchFamily="34" charset="0"/>
              </a:rPr>
              <a:t>Expand options</a:t>
            </a:r>
          </a:p>
          <a:p>
            <a:pPr marL="342900" indent="-342900">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Work with local police, public safety group and others to expand options for families who want to temporarily remove guns either permanently or temporarily</a:t>
            </a:r>
          </a:p>
          <a:p>
            <a:pPr marL="342900" indent="-342900">
              <a:buFont typeface="Arial" panose="020B0604020202020204" pitchFamily="34" charset="0"/>
              <a:buChar char="•"/>
              <a:defRPr/>
            </a:pPr>
            <a:r>
              <a:rPr lang="en-US" sz="2100" i="1" kern="0" dirty="0">
                <a:solidFill>
                  <a:srgbClr val="7030A0"/>
                </a:solidFill>
                <a:latin typeface="Arial" panose="020B0604020202020204" pitchFamily="34" charset="0"/>
                <a:ea typeface="ＭＳ Ｐゴシック"/>
                <a:cs typeface="Arial" panose="020B0604020202020204" pitchFamily="34" charset="0"/>
              </a:rPr>
              <a:t>Many police departments currently have no policy in place to dispose of or store weapons. Work with them to explore feasible options</a:t>
            </a:r>
          </a:p>
        </p:txBody>
      </p:sp>
    </p:spTree>
    <p:extLst>
      <p:ext uri="{BB962C8B-B14F-4D97-AF65-F5344CB8AC3E}">
        <p14:creationId xmlns:p14="http://schemas.microsoft.com/office/powerpoint/2010/main" val="1749040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90600" y="1428750"/>
            <a:ext cx="5829300" cy="1828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nSpc>
                <a:spcPct val="90000"/>
              </a:lnSpc>
              <a:spcBef>
                <a:spcPct val="20000"/>
              </a:spcBef>
              <a:buFont typeface="Arial"/>
              <a:buChar char="•"/>
              <a:defRPr/>
            </a:pPr>
            <a:r>
              <a:rPr lang="en-US" sz="2800" kern="0" dirty="0">
                <a:solidFill>
                  <a:srgbClr val="7030A0"/>
                </a:solidFill>
                <a:latin typeface="Arial" panose="020B0604020202020204" pitchFamily="34" charset="0"/>
                <a:cs typeface="Arial" panose="020B0604020202020204" pitchFamily="34" charset="0"/>
              </a:rPr>
              <a:t>Why Means Matter </a:t>
            </a:r>
          </a:p>
          <a:p>
            <a:pPr marL="254794" indent="-254794">
              <a:lnSpc>
                <a:spcPct val="90000"/>
              </a:lnSpc>
              <a:spcBef>
                <a:spcPct val="20000"/>
              </a:spcBef>
              <a:buFontTx/>
              <a:buChar char="•"/>
              <a:defRPr/>
            </a:pPr>
            <a:r>
              <a:rPr lang="en-US" sz="2800" kern="0" dirty="0">
                <a:solidFill>
                  <a:srgbClr val="7030A0"/>
                </a:solidFill>
                <a:latin typeface="Arial" panose="020B0604020202020204" pitchFamily="34" charset="0"/>
                <a:cs typeface="Arial" panose="020B0604020202020204" pitchFamily="34" charset="0"/>
              </a:rPr>
              <a:t>Changing the Discourse; Partnering with Gun Owners</a:t>
            </a:r>
          </a:p>
          <a:p>
            <a:pPr marL="254794" indent="-254794">
              <a:lnSpc>
                <a:spcPct val="90000"/>
              </a:lnSpc>
              <a:spcBef>
                <a:spcPct val="20000"/>
              </a:spcBef>
              <a:buFontTx/>
              <a:buChar char="•"/>
              <a:defRPr/>
            </a:pPr>
            <a:r>
              <a:rPr lang="en-US" sz="2800" b="1" kern="0" dirty="0">
                <a:solidFill>
                  <a:srgbClr val="7030A0"/>
                </a:solidFill>
                <a:latin typeface="Arial" panose="020B0604020202020204" pitchFamily="34" charset="0"/>
                <a:cs typeface="Arial" panose="020B0604020202020204" pitchFamily="34" charset="0"/>
              </a:rPr>
              <a:t>Other Lethal Means</a:t>
            </a:r>
          </a:p>
          <a:p>
            <a:pPr marL="254794" indent="-254794">
              <a:lnSpc>
                <a:spcPct val="90000"/>
              </a:lnSpc>
              <a:spcBef>
                <a:spcPct val="20000"/>
              </a:spcBef>
              <a:buFontTx/>
              <a:buChar char="•"/>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buFontTx/>
              <a:buChar char="•"/>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kern="0" dirty="0">
              <a:solidFill>
                <a:srgbClr val="7030A0"/>
              </a:solidFill>
              <a:latin typeface="Arial" panose="020B0604020202020204" pitchFamily="34" charset="0"/>
              <a:cs typeface="Arial" panose="020B0604020202020204" pitchFamily="34" charset="0"/>
            </a:endParaRPr>
          </a:p>
          <a:p>
            <a:pPr marL="254794" indent="-254794">
              <a:lnSpc>
                <a:spcPct val="90000"/>
              </a:lnSpc>
              <a:spcBef>
                <a:spcPct val="20000"/>
              </a:spcBef>
              <a:defRPr/>
            </a:pPr>
            <a:endParaRPr lang="en-US" sz="1350" i="1" kern="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099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7609BE-0134-4DA3-8CF9-B3727E3D3059}"/>
              </a:ext>
            </a:extLst>
          </p:cNvPr>
          <p:cNvSpPr txBox="1">
            <a:spLocks noChangeArrowheads="1"/>
          </p:cNvSpPr>
          <p:nvPr/>
        </p:nvSpPr>
        <p:spPr>
          <a:xfrm>
            <a:off x="3810000" y="228600"/>
            <a:ext cx="5105394" cy="514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7030A0"/>
                </a:solidFill>
                <a:latin typeface="Arial" panose="020B0604020202020204" pitchFamily="34" charset="0"/>
                <a:ea typeface="ＭＳ Ｐゴシック"/>
                <a:cs typeface="Arial" panose="020B0604020202020204" pitchFamily="34" charset="0"/>
              </a:rPr>
              <a:t>Lethality of Suicide Method</a:t>
            </a:r>
          </a:p>
        </p:txBody>
      </p:sp>
      <p:sp>
        <p:nvSpPr>
          <p:cNvPr id="5" name="Rectangle 15">
            <a:extLst>
              <a:ext uri="{FF2B5EF4-FFF2-40B4-BE49-F238E27FC236}">
                <a16:creationId xmlns:a16="http://schemas.microsoft.com/office/drawing/2014/main" id="{8EAD0DA4-1085-463E-87A0-E6E692497AFC}"/>
              </a:ext>
            </a:extLst>
          </p:cNvPr>
          <p:cNvSpPr>
            <a:spLocks noChangeArrowheads="1"/>
          </p:cNvSpPr>
          <p:nvPr/>
        </p:nvSpPr>
        <p:spPr bwMode="auto">
          <a:xfrm>
            <a:off x="914400" y="1123950"/>
            <a:ext cx="1257300" cy="2590800"/>
          </a:xfrm>
          <a:prstGeom prst="rect">
            <a:avLst/>
          </a:prstGeom>
          <a:noFill/>
          <a:ln w="9525">
            <a:noFill/>
            <a:miter lim="800000"/>
            <a:headEnd/>
            <a:tailEnd/>
          </a:ln>
        </p:spPr>
        <p:txBody>
          <a:bodyPr/>
          <a:lstStyle/>
          <a:p>
            <a:pPr marL="342900" indent="-342900" algn="r"/>
            <a:r>
              <a:rPr lang="en-US" b="1" dirty="0">
                <a:solidFill>
                  <a:srgbClr val="7030A0"/>
                </a:solidFill>
                <a:latin typeface="Arial" pitchFamily="34" charset="0"/>
              </a:rPr>
              <a:t>HIGH</a:t>
            </a:r>
          </a:p>
          <a:p>
            <a:pPr marL="342900" indent="-342900" algn="r"/>
            <a:r>
              <a:rPr lang="en-US" b="1" dirty="0">
                <a:solidFill>
                  <a:srgbClr val="7030A0"/>
                </a:solidFill>
                <a:latin typeface="Arial" pitchFamily="34" charset="0"/>
              </a:rPr>
              <a:t>Lethality</a:t>
            </a:r>
          </a:p>
          <a:p>
            <a:pPr marL="342900" indent="-342900" algn="r"/>
            <a:endParaRPr lang="en-US" dirty="0">
              <a:solidFill>
                <a:srgbClr val="7030A0"/>
              </a:solidFill>
              <a:latin typeface="Arial" pitchFamily="34" charset="0"/>
            </a:endParaRPr>
          </a:p>
          <a:p>
            <a:pPr marL="342900" indent="-342900" algn="r"/>
            <a:endParaRPr lang="en-US" dirty="0">
              <a:solidFill>
                <a:srgbClr val="7030A0"/>
              </a:solidFill>
              <a:latin typeface="Arial" pitchFamily="34" charset="0"/>
            </a:endParaRPr>
          </a:p>
          <a:p>
            <a:pPr marL="342900" indent="-342900" algn="r"/>
            <a:endParaRPr lang="en-US" dirty="0">
              <a:solidFill>
                <a:srgbClr val="7030A0"/>
              </a:solidFill>
              <a:latin typeface="Arial" pitchFamily="34" charset="0"/>
            </a:endParaRPr>
          </a:p>
          <a:p>
            <a:pPr marL="342900" indent="-342900" algn="r"/>
            <a:endParaRPr lang="en-US" dirty="0">
              <a:solidFill>
                <a:srgbClr val="7030A0"/>
              </a:solidFill>
              <a:latin typeface="Arial" pitchFamily="34" charset="0"/>
            </a:endParaRPr>
          </a:p>
          <a:p>
            <a:pPr marL="342900" indent="-342900" algn="r"/>
            <a:endParaRPr lang="en-US" dirty="0">
              <a:solidFill>
                <a:srgbClr val="7030A0"/>
              </a:solidFill>
              <a:latin typeface="Arial" pitchFamily="34" charset="0"/>
            </a:endParaRPr>
          </a:p>
          <a:p>
            <a:pPr marL="342900" indent="-342900" algn="r"/>
            <a:r>
              <a:rPr lang="en-US" b="1" dirty="0">
                <a:solidFill>
                  <a:srgbClr val="7030A0"/>
                </a:solidFill>
                <a:latin typeface="Arial" pitchFamily="34" charset="0"/>
              </a:rPr>
              <a:t>LOW</a:t>
            </a:r>
          </a:p>
          <a:p>
            <a:pPr marL="342900" indent="-342900" algn="r"/>
            <a:r>
              <a:rPr lang="en-US" b="1" dirty="0">
                <a:solidFill>
                  <a:srgbClr val="7030A0"/>
                </a:solidFill>
                <a:latin typeface="Arial" pitchFamily="34" charset="0"/>
              </a:rPr>
              <a:t>Lethality</a:t>
            </a:r>
            <a:endParaRPr lang="en-US" b="1" dirty="0">
              <a:solidFill>
                <a:srgbClr val="7030A0"/>
              </a:solidFill>
            </a:endParaRPr>
          </a:p>
        </p:txBody>
      </p:sp>
      <p:sp>
        <p:nvSpPr>
          <p:cNvPr id="8" name="Rectangle 5">
            <a:extLst>
              <a:ext uri="{FF2B5EF4-FFF2-40B4-BE49-F238E27FC236}">
                <a16:creationId xmlns:a16="http://schemas.microsoft.com/office/drawing/2014/main" id="{112DF96C-2926-481E-A483-2E59FDC230B0}"/>
              </a:ext>
            </a:extLst>
          </p:cNvPr>
          <p:cNvSpPr txBox="1">
            <a:spLocks noChangeArrowheads="1"/>
          </p:cNvSpPr>
          <p:nvPr/>
        </p:nvSpPr>
        <p:spPr>
          <a:xfrm>
            <a:off x="2798687" y="921282"/>
            <a:ext cx="3231990" cy="2805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Tx/>
              <a:buNone/>
            </a:pPr>
            <a:r>
              <a:rPr lang="en-US" sz="1800" dirty="0">
                <a:solidFill>
                  <a:srgbClr val="7030A0"/>
                </a:solidFill>
                <a:latin typeface="Arial" pitchFamily="34" charset="0"/>
                <a:ea typeface="ＭＳ Ｐゴシック"/>
              </a:rPr>
              <a:t>Firearm</a:t>
            </a:r>
          </a:p>
          <a:p>
            <a:pPr>
              <a:spcBef>
                <a:spcPct val="0"/>
              </a:spcBef>
              <a:buFontTx/>
              <a:buNone/>
            </a:pPr>
            <a:r>
              <a:rPr lang="en-US" sz="1800" dirty="0">
                <a:solidFill>
                  <a:srgbClr val="7030A0"/>
                </a:solidFill>
                <a:latin typeface="Arial" pitchFamily="34" charset="0"/>
                <a:ea typeface="ＭＳ Ｐゴシック"/>
              </a:rPr>
              <a:t>Jump from very great height</a:t>
            </a:r>
          </a:p>
          <a:p>
            <a:pPr>
              <a:spcBef>
                <a:spcPct val="0"/>
              </a:spcBef>
              <a:buFontTx/>
              <a:buNone/>
            </a:pPr>
            <a:endParaRPr lang="en-US" sz="1800" dirty="0">
              <a:solidFill>
                <a:srgbClr val="7030A0"/>
              </a:solidFill>
              <a:latin typeface="Arial" pitchFamily="34" charset="0"/>
              <a:ea typeface="ＭＳ Ｐゴシック"/>
            </a:endParaRPr>
          </a:p>
          <a:p>
            <a:pPr>
              <a:spcBef>
                <a:spcPct val="0"/>
              </a:spcBef>
              <a:buFontTx/>
              <a:buNone/>
            </a:pPr>
            <a:endParaRPr lang="en-US" sz="1800" dirty="0">
              <a:solidFill>
                <a:srgbClr val="7030A0"/>
              </a:solidFill>
              <a:latin typeface="Arial" pitchFamily="34" charset="0"/>
              <a:ea typeface="ＭＳ Ｐゴシック"/>
            </a:endParaRPr>
          </a:p>
          <a:p>
            <a:pPr>
              <a:spcBef>
                <a:spcPct val="0"/>
              </a:spcBef>
              <a:buFontTx/>
              <a:buNone/>
            </a:pPr>
            <a:r>
              <a:rPr lang="en-US" sz="1800" dirty="0">
                <a:solidFill>
                  <a:srgbClr val="7030A0"/>
                </a:solidFill>
                <a:latin typeface="Arial" pitchFamily="34" charset="0"/>
                <a:ea typeface="ＭＳ Ｐゴシック"/>
              </a:rPr>
              <a:t>Carbon monoxide </a:t>
            </a:r>
          </a:p>
          <a:p>
            <a:pPr>
              <a:spcBef>
                <a:spcPct val="0"/>
              </a:spcBef>
              <a:buFontTx/>
              <a:buNone/>
            </a:pPr>
            <a:r>
              <a:rPr lang="en-US" sz="1800" dirty="0">
                <a:solidFill>
                  <a:srgbClr val="7030A0"/>
                </a:solidFill>
                <a:latin typeface="Arial" pitchFamily="34" charset="0"/>
                <a:ea typeface="ＭＳ Ｐゴシック"/>
              </a:rPr>
              <a:t>Hanging/suffocation</a:t>
            </a:r>
          </a:p>
          <a:p>
            <a:pPr>
              <a:spcBef>
                <a:spcPct val="0"/>
              </a:spcBef>
              <a:buFontTx/>
              <a:buNone/>
            </a:pPr>
            <a:endParaRPr lang="en-US" sz="1800" dirty="0">
              <a:solidFill>
                <a:srgbClr val="7030A0"/>
              </a:solidFill>
              <a:latin typeface="Arial" pitchFamily="34" charset="0"/>
              <a:ea typeface="ＭＳ Ｐゴシック"/>
            </a:endParaRPr>
          </a:p>
          <a:p>
            <a:pPr>
              <a:spcBef>
                <a:spcPct val="0"/>
              </a:spcBef>
              <a:buFontTx/>
              <a:buNone/>
            </a:pPr>
            <a:endParaRPr lang="en-US" sz="1800" dirty="0">
              <a:solidFill>
                <a:srgbClr val="7030A0"/>
              </a:solidFill>
              <a:latin typeface="Arial" pitchFamily="34" charset="0"/>
              <a:ea typeface="ＭＳ Ｐゴシック"/>
            </a:endParaRPr>
          </a:p>
          <a:p>
            <a:pPr>
              <a:spcBef>
                <a:spcPct val="0"/>
              </a:spcBef>
              <a:buFontTx/>
              <a:buNone/>
            </a:pPr>
            <a:r>
              <a:rPr lang="en-US" sz="1800" dirty="0">
                <a:solidFill>
                  <a:srgbClr val="7030A0"/>
                </a:solidFill>
                <a:latin typeface="Arial" pitchFamily="34" charset="0"/>
                <a:ea typeface="ＭＳ Ｐゴシック"/>
              </a:rPr>
              <a:t>Overdose/poisoning</a:t>
            </a:r>
          </a:p>
          <a:p>
            <a:pPr>
              <a:spcBef>
                <a:spcPct val="0"/>
              </a:spcBef>
              <a:buFontTx/>
              <a:buNone/>
            </a:pPr>
            <a:r>
              <a:rPr lang="en-US" sz="1800" dirty="0">
                <a:solidFill>
                  <a:srgbClr val="7030A0"/>
                </a:solidFill>
                <a:latin typeface="Arial" pitchFamily="34" charset="0"/>
                <a:ea typeface="ＭＳ Ｐゴシック"/>
              </a:rPr>
              <a:t>Cutting</a:t>
            </a:r>
            <a:endParaRPr lang="en-US" dirty="0">
              <a:solidFill>
                <a:srgbClr val="7030A0"/>
              </a:solidFill>
              <a:ea typeface="ＭＳ Ｐゴシック"/>
            </a:endParaRPr>
          </a:p>
        </p:txBody>
      </p:sp>
      <p:sp>
        <p:nvSpPr>
          <p:cNvPr id="9" name="Text Box 18">
            <a:extLst>
              <a:ext uri="{FF2B5EF4-FFF2-40B4-BE49-F238E27FC236}">
                <a16:creationId xmlns:a16="http://schemas.microsoft.com/office/drawing/2014/main" id="{174217B0-E97E-4C99-9221-476422B727B4}"/>
              </a:ext>
            </a:extLst>
          </p:cNvPr>
          <p:cNvSpPr txBox="1">
            <a:spLocks noChangeArrowheads="1"/>
          </p:cNvSpPr>
          <p:nvPr/>
        </p:nvSpPr>
        <p:spPr bwMode="auto">
          <a:xfrm>
            <a:off x="6694717" y="1123950"/>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800" dirty="0">
                <a:solidFill>
                  <a:srgbClr val="7030A0"/>
                </a:solidFill>
                <a:latin typeface="Arial" charset="0"/>
              </a:rPr>
              <a:t>Reduce access</a:t>
            </a:r>
          </a:p>
        </p:txBody>
      </p:sp>
      <p:sp>
        <p:nvSpPr>
          <p:cNvPr id="10" name="Text Box 20">
            <a:extLst>
              <a:ext uri="{FF2B5EF4-FFF2-40B4-BE49-F238E27FC236}">
                <a16:creationId xmlns:a16="http://schemas.microsoft.com/office/drawing/2014/main" id="{9DB5CC76-050E-43AB-99DC-0B65FF5444A9}"/>
              </a:ext>
            </a:extLst>
          </p:cNvPr>
          <p:cNvSpPr txBox="1">
            <a:spLocks noChangeArrowheads="1"/>
          </p:cNvSpPr>
          <p:nvPr/>
        </p:nvSpPr>
        <p:spPr bwMode="auto">
          <a:xfrm>
            <a:off x="6621158" y="1907178"/>
            <a:ext cx="23704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800" dirty="0">
                <a:solidFill>
                  <a:srgbClr val="7030A0"/>
                </a:solidFill>
                <a:latin typeface="Arial" charset="0"/>
              </a:rPr>
              <a:t>Reduce toxicity</a:t>
            </a:r>
          </a:p>
          <a:p>
            <a:pPr>
              <a:spcBef>
                <a:spcPct val="50000"/>
              </a:spcBef>
            </a:pPr>
            <a:r>
              <a:rPr lang="en-US" sz="1800" dirty="0">
                <a:solidFill>
                  <a:srgbClr val="7030A0"/>
                </a:solidFill>
                <a:latin typeface="Arial" charset="0"/>
              </a:rPr>
              <a:t>Reduce acceptability &amp; knowledge</a:t>
            </a:r>
          </a:p>
        </p:txBody>
      </p:sp>
      <p:sp>
        <p:nvSpPr>
          <p:cNvPr id="13" name="AutoShape 15">
            <a:extLst>
              <a:ext uri="{FF2B5EF4-FFF2-40B4-BE49-F238E27FC236}">
                <a16:creationId xmlns:a16="http://schemas.microsoft.com/office/drawing/2014/main" id="{90809EA9-522C-4BBD-B372-9895E437DF32}"/>
              </a:ext>
            </a:extLst>
          </p:cNvPr>
          <p:cNvSpPr>
            <a:spLocks/>
          </p:cNvSpPr>
          <p:nvPr/>
        </p:nvSpPr>
        <p:spPr bwMode="auto">
          <a:xfrm>
            <a:off x="6154447" y="984307"/>
            <a:ext cx="341196" cy="705409"/>
          </a:xfrm>
          <a:prstGeom prst="rightBrace">
            <a:avLst>
              <a:gd name="adj1" fmla="val 51190"/>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en-US"/>
          </a:p>
        </p:txBody>
      </p:sp>
      <p:sp>
        <p:nvSpPr>
          <p:cNvPr id="14" name="AutoShape 15">
            <a:extLst>
              <a:ext uri="{FF2B5EF4-FFF2-40B4-BE49-F238E27FC236}">
                <a16:creationId xmlns:a16="http://schemas.microsoft.com/office/drawing/2014/main" id="{C971F2C1-AE99-4D54-9A08-346DBC821B40}"/>
              </a:ext>
            </a:extLst>
          </p:cNvPr>
          <p:cNvSpPr>
            <a:spLocks/>
          </p:cNvSpPr>
          <p:nvPr/>
        </p:nvSpPr>
        <p:spPr bwMode="auto">
          <a:xfrm>
            <a:off x="6162363" y="2038349"/>
            <a:ext cx="341196" cy="930657"/>
          </a:xfrm>
          <a:prstGeom prst="rightBrace">
            <a:avLst>
              <a:gd name="adj1" fmla="val 51190"/>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en-US"/>
          </a:p>
        </p:txBody>
      </p:sp>
      <p:cxnSp>
        <p:nvCxnSpPr>
          <p:cNvPr id="15" name="Straight Arrow Connector 14">
            <a:extLst>
              <a:ext uri="{FF2B5EF4-FFF2-40B4-BE49-F238E27FC236}">
                <a16:creationId xmlns:a16="http://schemas.microsoft.com/office/drawing/2014/main" id="{29144B9E-D55F-4AA5-AA20-58200CF15971}"/>
              </a:ext>
            </a:extLst>
          </p:cNvPr>
          <p:cNvCxnSpPr>
            <a:cxnSpLocks/>
          </p:cNvCxnSpPr>
          <p:nvPr/>
        </p:nvCxnSpPr>
        <p:spPr bwMode="auto">
          <a:xfrm>
            <a:off x="2514600" y="921282"/>
            <a:ext cx="0" cy="2805794"/>
          </a:xfrm>
          <a:prstGeom prst="straightConnector1">
            <a:avLst/>
          </a:prstGeom>
          <a:solidFill>
            <a:schemeClr val="accent1"/>
          </a:solidFill>
          <a:ln w="133350" cap="flat" cmpd="sng" algn="ctr">
            <a:solidFill>
              <a:srgbClr val="7030A0"/>
            </a:solidFill>
            <a:prstDash val="solid"/>
            <a:round/>
            <a:headEnd type="none" w="med" len="med"/>
            <a:tailEnd type="arrow"/>
          </a:ln>
          <a:effectLst/>
        </p:spPr>
      </p:cxnSp>
      <p:sp>
        <p:nvSpPr>
          <p:cNvPr id="11" name="Text Box 22">
            <a:extLst>
              <a:ext uri="{FF2B5EF4-FFF2-40B4-BE49-F238E27FC236}">
                <a16:creationId xmlns:a16="http://schemas.microsoft.com/office/drawing/2014/main" id="{5E0B211A-A807-49B2-B780-25C91651443A}"/>
              </a:ext>
            </a:extLst>
          </p:cNvPr>
          <p:cNvSpPr txBox="1">
            <a:spLocks noChangeArrowheads="1"/>
          </p:cNvSpPr>
          <p:nvPr/>
        </p:nvSpPr>
        <p:spPr bwMode="auto">
          <a:xfrm>
            <a:off x="6538551" y="3059737"/>
            <a:ext cx="237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800" b="1" u="sng" dirty="0">
                <a:solidFill>
                  <a:srgbClr val="7030A0"/>
                </a:solidFill>
                <a:latin typeface="Arial" charset="0"/>
              </a:rPr>
              <a:t>Reduce access to most lethal</a:t>
            </a:r>
          </a:p>
        </p:txBody>
      </p:sp>
      <p:sp>
        <p:nvSpPr>
          <p:cNvPr id="12" name="AutoShape 15">
            <a:extLst>
              <a:ext uri="{FF2B5EF4-FFF2-40B4-BE49-F238E27FC236}">
                <a16:creationId xmlns:a16="http://schemas.microsoft.com/office/drawing/2014/main" id="{DE05DB6E-E9BC-4D5C-AD25-F2A3050B99B2}"/>
              </a:ext>
            </a:extLst>
          </p:cNvPr>
          <p:cNvSpPr>
            <a:spLocks/>
          </p:cNvSpPr>
          <p:nvPr/>
        </p:nvSpPr>
        <p:spPr bwMode="auto">
          <a:xfrm>
            <a:off x="6154447" y="3110039"/>
            <a:ext cx="341196" cy="545726"/>
          </a:xfrm>
          <a:prstGeom prst="rightBrace">
            <a:avLst>
              <a:gd name="adj1" fmla="val 51190"/>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en-US"/>
          </a:p>
        </p:txBody>
      </p:sp>
    </p:spTree>
    <p:extLst>
      <p:ext uri="{BB962C8B-B14F-4D97-AF65-F5344CB8AC3E}">
        <p14:creationId xmlns:p14="http://schemas.microsoft.com/office/powerpoint/2010/main" val="2365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3962400" y="256023"/>
            <a:ext cx="5029200" cy="5225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000">
                <a:solidFill>
                  <a:srgbClr val="B47A00"/>
                </a:solidFill>
                <a:latin typeface="Arial"/>
                <a:ea typeface="ＭＳ Ｐゴシック" charset="-128"/>
                <a:cs typeface="ＭＳ Ｐゴシック"/>
              </a:defRPr>
            </a:lvl1pPr>
            <a:lvl2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2pPr>
            <a:lvl3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3pPr>
            <a:lvl4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4pPr>
            <a:lvl5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5pPr>
            <a:lvl6pPr marL="457200" algn="l" rtl="0" fontAlgn="base">
              <a:spcBef>
                <a:spcPct val="0"/>
              </a:spcBef>
              <a:spcAft>
                <a:spcPct val="0"/>
              </a:spcAft>
              <a:defRPr sz="4000">
                <a:solidFill>
                  <a:schemeClr val="folHlink"/>
                </a:solidFill>
                <a:latin typeface="Times" charset="0"/>
              </a:defRPr>
            </a:lvl6pPr>
            <a:lvl7pPr marL="914400" algn="l" rtl="0" fontAlgn="base">
              <a:spcBef>
                <a:spcPct val="0"/>
              </a:spcBef>
              <a:spcAft>
                <a:spcPct val="0"/>
              </a:spcAft>
              <a:defRPr sz="4000">
                <a:solidFill>
                  <a:schemeClr val="folHlink"/>
                </a:solidFill>
                <a:latin typeface="Times" charset="0"/>
              </a:defRPr>
            </a:lvl7pPr>
            <a:lvl8pPr marL="1371600" algn="l" rtl="0" fontAlgn="base">
              <a:spcBef>
                <a:spcPct val="0"/>
              </a:spcBef>
              <a:spcAft>
                <a:spcPct val="0"/>
              </a:spcAft>
              <a:defRPr sz="4000">
                <a:solidFill>
                  <a:schemeClr val="folHlink"/>
                </a:solidFill>
                <a:latin typeface="Times" charset="0"/>
              </a:defRPr>
            </a:lvl8pPr>
            <a:lvl9pPr marL="1828800" algn="l" rtl="0" fontAlgn="base">
              <a:spcBef>
                <a:spcPct val="0"/>
              </a:spcBef>
              <a:spcAft>
                <a:spcPct val="0"/>
              </a:spcAft>
              <a:defRPr sz="4000">
                <a:solidFill>
                  <a:schemeClr val="folHlink"/>
                </a:solidFill>
                <a:latin typeface="Times" charset="0"/>
              </a:defRPr>
            </a:lvl9pPr>
          </a:lstStyle>
          <a:p>
            <a:pPr eaLnBrk="1" hangingPunct="1"/>
            <a:r>
              <a:rPr lang="en-US" sz="2700" b="1" dirty="0">
                <a:solidFill>
                  <a:srgbClr val="7030A0"/>
                </a:solidFill>
                <a:latin typeface="Arial" panose="020B0604020202020204" pitchFamily="34" charset="0"/>
                <a:cs typeface="Arial" panose="020B0604020202020204" pitchFamily="34" charset="0"/>
              </a:rPr>
              <a:t>Some common Medicines used in Overdose Deaths</a:t>
            </a:r>
          </a:p>
        </p:txBody>
      </p:sp>
      <p:sp>
        <p:nvSpPr>
          <p:cNvPr id="5" name="Rectangle 3">
            <a:extLst>
              <a:ext uri="{FF2B5EF4-FFF2-40B4-BE49-F238E27FC236}">
                <a16:creationId xmlns:a16="http://schemas.microsoft.com/office/drawing/2014/main" id="{C4E4BA2A-8E28-40B7-9BC5-AEEF6D99F897}"/>
              </a:ext>
            </a:extLst>
          </p:cNvPr>
          <p:cNvSpPr txBox="1">
            <a:spLocks noChangeArrowheads="1"/>
          </p:cNvSpPr>
          <p:nvPr/>
        </p:nvSpPr>
        <p:spPr>
          <a:xfrm>
            <a:off x="152400" y="971550"/>
            <a:ext cx="8763000" cy="2667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400" dirty="0">
                <a:solidFill>
                  <a:srgbClr val="7030A0"/>
                </a:solidFill>
                <a:latin typeface="Arial" panose="020B0604020202020204" pitchFamily="34" charset="0"/>
                <a:ea typeface="ＭＳ Ｐゴシック"/>
                <a:cs typeface="Arial" panose="020B0604020202020204" pitchFamily="34" charset="0"/>
              </a:rPr>
              <a:t>Opioids (e.g., oxycodone, methadone, morphine)</a:t>
            </a:r>
          </a:p>
          <a:p>
            <a:pPr>
              <a:lnSpc>
                <a:spcPct val="90000"/>
              </a:lnSpc>
            </a:pPr>
            <a:r>
              <a:rPr lang="en-US" sz="2400" dirty="0">
                <a:solidFill>
                  <a:srgbClr val="7030A0"/>
                </a:solidFill>
                <a:latin typeface="Arial" panose="020B0604020202020204" pitchFamily="34" charset="0"/>
                <a:ea typeface="ＭＳ Ｐゴシック"/>
                <a:cs typeface="Arial" panose="020B0604020202020204" pitchFamily="34" charset="0"/>
              </a:rPr>
              <a:t>Benzodiazepines (anti-anxiety)</a:t>
            </a:r>
          </a:p>
          <a:p>
            <a:pPr>
              <a:lnSpc>
                <a:spcPct val="90000"/>
              </a:lnSpc>
            </a:pPr>
            <a:r>
              <a:rPr lang="en-US" sz="2400" dirty="0">
                <a:solidFill>
                  <a:srgbClr val="7030A0"/>
                </a:solidFill>
                <a:latin typeface="Arial" panose="020B0604020202020204" pitchFamily="34" charset="0"/>
                <a:ea typeface="ＭＳ Ｐゴシック"/>
                <a:cs typeface="Arial" panose="020B0604020202020204" pitchFamily="34" charset="0"/>
              </a:rPr>
              <a:t>Psychiatric medications (antidepressants, antipsychotics, mood stabilizers)</a:t>
            </a:r>
          </a:p>
          <a:p>
            <a:pPr>
              <a:lnSpc>
                <a:spcPct val="90000"/>
              </a:lnSpc>
            </a:pPr>
            <a:r>
              <a:rPr lang="en-US" sz="2400" dirty="0">
                <a:solidFill>
                  <a:srgbClr val="7030A0"/>
                </a:solidFill>
                <a:latin typeface="Arial" panose="020B0604020202020204" pitchFamily="34" charset="0"/>
                <a:ea typeface="ＭＳ Ｐゴシック"/>
                <a:cs typeface="Arial" panose="020B0604020202020204" pitchFamily="34" charset="0"/>
              </a:rPr>
              <a:t>Sleeping medication (diphenhydramine [Benadryl] and prescription)</a:t>
            </a:r>
          </a:p>
          <a:p>
            <a:pPr>
              <a:lnSpc>
                <a:spcPct val="90000"/>
              </a:lnSpc>
            </a:pPr>
            <a:r>
              <a:rPr lang="en-US" sz="2400" dirty="0">
                <a:solidFill>
                  <a:srgbClr val="7030A0"/>
                </a:solidFill>
                <a:latin typeface="Arial" panose="020B0604020202020204" pitchFamily="34" charset="0"/>
                <a:ea typeface="ＭＳ Ｐゴシック"/>
                <a:cs typeface="Arial" panose="020B0604020202020204" pitchFamily="34" charset="0"/>
              </a:rPr>
              <a:t>Over-the-counter pain relievers and cough suppressants</a:t>
            </a:r>
          </a:p>
          <a:p>
            <a:pPr>
              <a:lnSpc>
                <a:spcPct val="90000"/>
              </a:lnSpc>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sz="24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 typeface="Arial" panose="020B0604020202020204" pitchFamily="34" charset="0"/>
              <a:buNone/>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pPr>
            <a:endParaRPr lang="en-US" i="1" dirty="0">
              <a:solidFill>
                <a:srgbClr val="7030A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879892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5029200" y="256023"/>
            <a:ext cx="3886200" cy="5225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B47A00"/>
                </a:solidFill>
                <a:latin typeface="Arial"/>
                <a:ea typeface="ＭＳ Ｐゴシック" charset="-128"/>
                <a:cs typeface="ＭＳ Ｐゴシック"/>
              </a:defRPr>
            </a:lvl1pPr>
            <a:lvl2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2pPr>
            <a:lvl3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3pPr>
            <a:lvl4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4pPr>
            <a:lvl5pPr algn="l" rtl="0" eaLnBrk="0" fontAlgn="base" hangingPunct="0">
              <a:spcBef>
                <a:spcPct val="0"/>
              </a:spcBef>
              <a:spcAft>
                <a:spcPct val="0"/>
              </a:spcAft>
              <a:defRPr sz="4000">
                <a:solidFill>
                  <a:srgbClr val="B47A00"/>
                </a:solidFill>
                <a:latin typeface="Times" charset="0"/>
                <a:ea typeface="ＭＳ Ｐゴシック" charset="-128"/>
                <a:cs typeface="ＭＳ Ｐゴシック"/>
              </a:defRPr>
            </a:lvl5pPr>
            <a:lvl6pPr marL="457200" algn="l" rtl="0" fontAlgn="base">
              <a:spcBef>
                <a:spcPct val="0"/>
              </a:spcBef>
              <a:spcAft>
                <a:spcPct val="0"/>
              </a:spcAft>
              <a:defRPr sz="4000">
                <a:solidFill>
                  <a:schemeClr val="folHlink"/>
                </a:solidFill>
                <a:latin typeface="Times" charset="0"/>
              </a:defRPr>
            </a:lvl6pPr>
            <a:lvl7pPr marL="914400" algn="l" rtl="0" fontAlgn="base">
              <a:spcBef>
                <a:spcPct val="0"/>
              </a:spcBef>
              <a:spcAft>
                <a:spcPct val="0"/>
              </a:spcAft>
              <a:defRPr sz="4000">
                <a:solidFill>
                  <a:schemeClr val="folHlink"/>
                </a:solidFill>
                <a:latin typeface="Times" charset="0"/>
              </a:defRPr>
            </a:lvl7pPr>
            <a:lvl8pPr marL="1371600" algn="l" rtl="0" fontAlgn="base">
              <a:spcBef>
                <a:spcPct val="0"/>
              </a:spcBef>
              <a:spcAft>
                <a:spcPct val="0"/>
              </a:spcAft>
              <a:defRPr sz="4000">
                <a:solidFill>
                  <a:schemeClr val="folHlink"/>
                </a:solidFill>
                <a:latin typeface="Times" charset="0"/>
              </a:defRPr>
            </a:lvl8pPr>
            <a:lvl9pPr marL="1828800" algn="l" rtl="0" fontAlgn="base">
              <a:spcBef>
                <a:spcPct val="0"/>
              </a:spcBef>
              <a:spcAft>
                <a:spcPct val="0"/>
              </a:spcAft>
              <a:defRPr sz="4000">
                <a:solidFill>
                  <a:schemeClr val="folHlink"/>
                </a:solidFill>
                <a:latin typeface="Times" charset="0"/>
              </a:defRPr>
            </a:lvl9pPr>
          </a:lstStyle>
          <a:p>
            <a:pPr eaLnBrk="1" hangingPunct="1"/>
            <a:r>
              <a:rPr lang="en-US" sz="2800" b="1" dirty="0">
                <a:solidFill>
                  <a:srgbClr val="7030A0"/>
                </a:solidFill>
                <a:latin typeface="Arial" panose="020B0604020202020204" pitchFamily="34" charset="0"/>
                <a:ea typeface="ＭＳ Ｐゴシック"/>
                <a:cs typeface="Arial" panose="020B0604020202020204" pitchFamily="34" charset="0"/>
              </a:rPr>
              <a:t>Messaging Quandary</a:t>
            </a:r>
            <a:endParaRPr lang="en-US" sz="2700" b="1" dirty="0">
              <a:solidFill>
                <a:srgbClr val="7030A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7D3316-80E7-452D-BC03-4B9B771619FC}"/>
              </a:ext>
            </a:extLst>
          </p:cNvPr>
          <p:cNvSpPr txBox="1">
            <a:spLocks noChangeArrowheads="1"/>
          </p:cNvSpPr>
          <p:nvPr/>
        </p:nvSpPr>
        <p:spPr>
          <a:xfrm>
            <a:off x="152400" y="798500"/>
            <a:ext cx="8839200" cy="29162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i="1" dirty="0">
                <a:solidFill>
                  <a:srgbClr val="7030A0"/>
                </a:solidFill>
                <a:latin typeface="Arial" panose="020B0604020202020204" pitchFamily="34" charset="0"/>
                <a:ea typeface="ＭＳ Ｐゴシック"/>
                <a:cs typeface="Arial" panose="020B0604020202020204" pitchFamily="34" charset="0"/>
              </a:rPr>
              <a:t>Lock them all? </a:t>
            </a:r>
          </a:p>
          <a:p>
            <a:pPr lvl="1"/>
            <a:r>
              <a:rPr lang="en-US" sz="1600" dirty="0">
                <a:solidFill>
                  <a:srgbClr val="7030A0"/>
                </a:solidFill>
                <a:latin typeface="Arial" panose="020B0604020202020204" pitchFamily="34" charset="0"/>
                <a:ea typeface="ＭＳ Ｐゴシック"/>
                <a:cs typeface="Arial" panose="020B0604020202020204" pitchFamily="34" charset="0"/>
              </a:rPr>
              <a:t>Easy to message; no technical training</a:t>
            </a:r>
          </a:p>
          <a:p>
            <a:pPr lvl="1"/>
            <a:r>
              <a:rPr lang="en-US" sz="1600" dirty="0">
                <a:solidFill>
                  <a:srgbClr val="7030A0"/>
                </a:solidFill>
                <a:latin typeface="Arial" panose="020B0604020202020204" pitchFamily="34" charset="0"/>
                <a:ea typeface="ＭＳ Ｐゴシック"/>
                <a:cs typeface="Arial" panose="020B0604020202020204" pitchFamily="34" charset="0"/>
              </a:rPr>
              <a:t>But hard to actually carry through on (think people who may legitimately need one or more Rx)</a:t>
            </a:r>
          </a:p>
          <a:p>
            <a:pPr lvl="1"/>
            <a:r>
              <a:rPr lang="en-US" sz="1600" dirty="0">
                <a:solidFill>
                  <a:srgbClr val="7030A0"/>
                </a:solidFill>
                <a:latin typeface="Arial" panose="020B0604020202020204" pitchFamily="34" charset="0"/>
                <a:ea typeface="ＭＳ Ｐゴシック"/>
                <a:cs typeface="Arial" panose="020B0604020202020204" pitchFamily="34" charset="0"/>
              </a:rPr>
              <a:t>Logical possibility of greater harm by substituting more lethal method</a:t>
            </a:r>
          </a:p>
          <a:p>
            <a:r>
              <a:rPr lang="en-US" sz="1600" b="1" i="1" dirty="0">
                <a:solidFill>
                  <a:srgbClr val="7030A0"/>
                </a:solidFill>
                <a:latin typeface="Arial" panose="020B0604020202020204" pitchFamily="34" charset="0"/>
                <a:ea typeface="ＭＳ Ｐゴシック"/>
                <a:cs typeface="Arial" panose="020B0604020202020204" pitchFamily="34" charset="0"/>
              </a:rPr>
              <a:t>Lock some?</a:t>
            </a:r>
          </a:p>
          <a:p>
            <a:pPr lvl="1"/>
            <a:r>
              <a:rPr lang="en-US" sz="1600" dirty="0">
                <a:solidFill>
                  <a:srgbClr val="7030A0"/>
                </a:solidFill>
                <a:latin typeface="Arial" panose="020B0604020202020204" pitchFamily="34" charset="0"/>
                <a:ea typeface="ＭＳ Ｐゴシック"/>
                <a:cs typeface="Arial" panose="020B0604020202020204" pitchFamily="34" charset="0"/>
              </a:rPr>
              <a:t>Less risk of lethal substitution</a:t>
            </a:r>
          </a:p>
          <a:p>
            <a:pPr lvl="1"/>
            <a:r>
              <a:rPr lang="en-US" sz="1600" dirty="0">
                <a:solidFill>
                  <a:srgbClr val="7030A0"/>
                </a:solidFill>
                <a:latin typeface="Arial" panose="020B0604020202020204" pitchFamily="34" charset="0"/>
                <a:ea typeface="ＭＳ Ｐゴシック"/>
                <a:cs typeface="Arial" panose="020B0604020202020204" pitchFamily="34" charset="0"/>
              </a:rPr>
              <a:t>Remember, a few hundred thousand attempters! If even 5% shifted to a more lethal method: thousands more deaths</a:t>
            </a:r>
          </a:p>
          <a:p>
            <a:pPr lvl="1"/>
            <a:r>
              <a:rPr lang="en-US" sz="1600" dirty="0">
                <a:solidFill>
                  <a:srgbClr val="7030A0"/>
                </a:solidFill>
                <a:latin typeface="Arial" panose="020B0604020202020204" pitchFamily="34" charset="0"/>
                <a:ea typeface="ＭＳ Ｐゴシック"/>
                <a:cs typeface="Arial" panose="020B0604020202020204" pitchFamily="34" charset="0"/>
              </a:rPr>
              <a:t>Trickier to message; requires technical knowledge</a:t>
            </a:r>
          </a:p>
          <a:p>
            <a:pPr lvl="1">
              <a:lnSpc>
                <a:spcPct val="90000"/>
              </a:lnSpc>
            </a:pPr>
            <a:endParaRPr lang="en-US" sz="2000" dirty="0">
              <a:solidFill>
                <a:srgbClr val="7030A0"/>
              </a:solidFill>
              <a:latin typeface="Arial" panose="020B0604020202020204" pitchFamily="34" charset="0"/>
              <a:ea typeface="ＭＳ Ｐゴシック"/>
              <a:cs typeface="Arial" panose="020B0604020202020204" pitchFamily="34" charset="0"/>
            </a:endParaRPr>
          </a:p>
          <a:p>
            <a:pPr lvl="1">
              <a:lnSpc>
                <a:spcPct val="90000"/>
              </a:lnSpc>
            </a:pPr>
            <a:endParaRPr lang="en-US" sz="20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 typeface="Arial" panose="020B0604020202020204" pitchFamily="34" charset="0"/>
              <a:buNone/>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sz="2400"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pPr>
            <a:endParaRPr lang="en-US" dirty="0">
              <a:solidFill>
                <a:srgbClr val="7030A0"/>
              </a:solidFill>
              <a:latin typeface="Arial" panose="020B0604020202020204" pitchFamily="34" charset="0"/>
              <a:ea typeface="ＭＳ Ｐゴシック"/>
              <a:cs typeface="Arial" panose="020B0604020202020204" pitchFamily="34" charset="0"/>
            </a:endParaRPr>
          </a:p>
          <a:p>
            <a:pPr>
              <a:lnSpc>
                <a:spcPct val="90000"/>
              </a:lnSpc>
              <a:buFontTx/>
              <a:buNone/>
            </a:pPr>
            <a:endParaRPr lang="en-US" i="1" dirty="0">
              <a:solidFill>
                <a:srgbClr val="7030A0"/>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820825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895350"/>
            <a:ext cx="8686800" cy="3810000"/>
          </a:xfrm>
        </p:spPr>
        <p:txBody>
          <a:bodyPr>
            <a:normAutofit fontScale="92500" lnSpcReduction="20000"/>
          </a:bodyPr>
          <a:lstStyle/>
          <a:p>
            <a:pPr marL="342900" indent="-342900">
              <a:buFont typeface="Arial" panose="020B0604020202020204" pitchFamily="34" charset="0"/>
              <a:buChar char="•"/>
            </a:pPr>
            <a:r>
              <a:rPr lang="en-US" sz="2100" dirty="0">
                <a:solidFill>
                  <a:srgbClr val="7030A0"/>
                </a:solidFill>
                <a:hlinkClick r:id="rId2"/>
              </a:rPr>
              <a:t>Breaking Through Barriers: The Emerging Role of Healthcare Provider Training Programs in firearm suicide prevention </a:t>
            </a:r>
            <a:endParaRPr lang="en-US" sz="2100" dirty="0">
              <a:solidFill>
                <a:srgbClr val="7030A0"/>
              </a:solidFill>
              <a:hlinkClick r:id="rId3"/>
            </a:endParaRPr>
          </a:p>
          <a:p>
            <a:pPr marL="342900" indent="-342900">
              <a:buFont typeface="Arial" panose="020B0604020202020204" pitchFamily="34" charset="0"/>
              <a:buChar char="•"/>
            </a:pPr>
            <a:r>
              <a:rPr lang="en-US" sz="2100" u="sng" dirty="0">
                <a:hlinkClick r:id="rId4"/>
              </a:rPr>
              <a:t>HEALTH SYSTEM TARGETS GUN SAFETY TO PREVENT SUICIDE</a:t>
            </a:r>
            <a:endParaRPr lang="en-US" sz="2100" u="sng" dirty="0"/>
          </a:p>
          <a:p>
            <a:pPr marL="342900" indent="-342900">
              <a:buFont typeface="Arial" panose="020B0604020202020204" pitchFamily="34" charset="0"/>
              <a:buChar char="•"/>
            </a:pPr>
            <a:r>
              <a:rPr lang="en-US" sz="2000" dirty="0"/>
              <a:t>The </a:t>
            </a:r>
            <a:r>
              <a:rPr lang="en-US" sz="2000" b="1" dirty="0">
                <a:hlinkClick r:id="rId5"/>
              </a:rPr>
              <a:t>Means Safety Messaging for Clinical Staff</a:t>
            </a:r>
            <a:r>
              <a:rPr lang="en-US" sz="2000" dirty="0"/>
              <a:t> </a:t>
            </a:r>
            <a:r>
              <a:rPr lang="en-US" sz="2000" dirty="0">
                <a:solidFill>
                  <a:srgbClr val="7030A0"/>
                </a:solidFill>
              </a:rPr>
              <a:t>pocket card provides medical professionals with easily digestible information for talking with Veteran patients about safe storage</a:t>
            </a:r>
          </a:p>
          <a:p>
            <a:pPr marL="342900" indent="-342900">
              <a:buFont typeface="Arial" panose="020B0604020202020204" pitchFamily="34" charset="0"/>
              <a:buChar char="•"/>
            </a:pPr>
            <a:r>
              <a:rPr lang="en-US" sz="2000" dirty="0">
                <a:solidFill>
                  <a:srgbClr val="7030A0"/>
                </a:solidFill>
              </a:rPr>
              <a:t> </a:t>
            </a:r>
            <a:r>
              <a:rPr lang="en-US" sz="2100" dirty="0">
                <a:solidFill>
                  <a:srgbClr val="7030A0"/>
                </a:solidFill>
                <a:hlinkClick r:id="rId6"/>
              </a:rPr>
              <a:t>Managing Suicide Risk and Access to Firearms: Guidelines for Providers</a:t>
            </a:r>
            <a:endParaRPr lang="en-US" sz="2100" dirty="0">
              <a:solidFill>
                <a:srgbClr val="7030A0"/>
              </a:solidFill>
            </a:endParaRPr>
          </a:p>
          <a:p>
            <a:pPr marL="342900" indent="-342900">
              <a:buFont typeface="Arial" panose="020B0604020202020204" pitchFamily="34" charset="0"/>
              <a:buChar char="•"/>
            </a:pPr>
            <a:r>
              <a:rPr lang="en-US" sz="2100" b="1" dirty="0">
                <a:solidFill>
                  <a:srgbClr val="7030A0"/>
                </a:solidFill>
              </a:rPr>
              <a:t>AFSP’s Firearms and Suicide Prevention</a:t>
            </a:r>
            <a:r>
              <a:rPr lang="en-US" sz="2100" dirty="0">
                <a:solidFill>
                  <a:srgbClr val="7030A0"/>
                </a:solidFill>
              </a:rPr>
              <a:t> </a:t>
            </a:r>
            <a:r>
              <a:rPr lang="en-US" sz="2100" u="sng" dirty="0">
                <a:hlinkClick r:id="rId7"/>
              </a:rPr>
              <a:t>education program</a:t>
            </a:r>
            <a:endParaRPr lang="en-US" sz="2100" u="sng" dirty="0"/>
          </a:p>
          <a:p>
            <a:pPr marL="342900" indent="-342900">
              <a:buFont typeface="Arial" panose="020B0604020202020204" pitchFamily="34" charset="0"/>
              <a:buChar char="•"/>
            </a:pPr>
            <a:r>
              <a:rPr lang="en-US" sz="2100" u="sng" dirty="0">
                <a:hlinkClick r:id="rId8"/>
              </a:rPr>
              <a:t>Lethal Means Safety Counseling</a:t>
            </a:r>
            <a:endParaRPr lang="en-US" sz="2100" u="sng" dirty="0"/>
          </a:p>
          <a:p>
            <a:pPr marL="342900" indent="-342900">
              <a:buFont typeface="Arial" panose="020B0604020202020204" pitchFamily="34" charset="0"/>
              <a:buChar char="•"/>
            </a:pPr>
            <a:r>
              <a:rPr lang="en-US" sz="2100" b="1" dirty="0">
                <a:solidFill>
                  <a:srgbClr val="7030A0"/>
                </a:solidFill>
              </a:rPr>
              <a:t>NYS firearm laws</a:t>
            </a:r>
            <a:r>
              <a:rPr lang="en-US" sz="2100" dirty="0">
                <a:solidFill>
                  <a:srgbClr val="7030A0"/>
                </a:solidFill>
              </a:rPr>
              <a:t>: </a:t>
            </a:r>
            <a:r>
              <a:rPr lang="en-US" sz="2100" u="sng" dirty="0">
                <a:hlinkClick r:id="rId9"/>
              </a:rPr>
              <a:t>https://www.nraila.org/gun-laws/state-gun-laws/new-york/</a:t>
            </a:r>
            <a:r>
              <a:rPr lang="en-US" sz="2100" dirty="0"/>
              <a:t>, </a:t>
            </a:r>
            <a:r>
              <a:rPr lang="en-US" sz="2100" u="sng" dirty="0">
                <a:hlinkClick r:id="rId10"/>
              </a:rPr>
              <a:t>https://lawcenter.giffords.org/gun-laws/state-law/new-york/</a:t>
            </a:r>
            <a:r>
              <a:rPr lang="en-US" sz="2100" dirty="0"/>
              <a:t>, </a:t>
            </a:r>
            <a:r>
              <a:rPr lang="en-US" sz="2100" u="sng" dirty="0">
                <a:hlinkClick r:id="rId11"/>
              </a:rPr>
              <a:t>https://cdn1.sph.harvard.edu/wp-content/uploads/sites/127/2018/09/State-Laws-Pertaining-to-Temporary-Firearm-Transfer-to-Protect-Persons-At-Risk.pdf</a:t>
            </a:r>
            <a:endParaRPr lang="en-US" sz="21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100" b="1" dirty="0">
              <a:solidFill>
                <a:srgbClr val="7030A0"/>
              </a:solidFill>
            </a:endParaRPr>
          </a:p>
          <a:p>
            <a:endParaRPr lang="en-US" dirty="0">
              <a:solidFill>
                <a:srgbClr val="7030A0"/>
              </a:solidFill>
            </a:endParaRPr>
          </a:p>
          <a:p>
            <a:pPr algn="ctr"/>
            <a:endParaRPr lang="en-US" dirty="0">
              <a:solidFill>
                <a:srgbClr val="7030A0"/>
              </a:solidFill>
            </a:endParaRPr>
          </a:p>
        </p:txBody>
      </p:sp>
      <p:sp>
        <p:nvSpPr>
          <p:cNvPr id="3" name="Text Placeholder 2"/>
          <p:cNvSpPr>
            <a:spLocks noGrp="1"/>
          </p:cNvSpPr>
          <p:nvPr>
            <p:ph type="body" sz="quarter" idx="12"/>
          </p:nvPr>
        </p:nvSpPr>
        <p:spPr>
          <a:xfrm>
            <a:off x="3009900" y="438150"/>
            <a:ext cx="3124200" cy="457200"/>
          </a:xfrm>
        </p:spPr>
        <p:txBody>
          <a:bodyPr/>
          <a:lstStyle/>
          <a:p>
            <a:r>
              <a:rPr lang="en-US" sz="2200" dirty="0">
                <a:solidFill>
                  <a:srgbClr val="7030A0"/>
                </a:solidFill>
              </a:rPr>
              <a:t>A Resources</a:t>
            </a:r>
          </a:p>
        </p:txBody>
      </p:sp>
    </p:spTree>
    <p:extLst>
      <p:ext uri="{BB962C8B-B14F-4D97-AF65-F5344CB8AC3E}">
        <p14:creationId xmlns:p14="http://schemas.microsoft.com/office/powerpoint/2010/main" val="34464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4038600" y="171450"/>
            <a:ext cx="4191000" cy="742950"/>
          </a:xfrm>
          <a:prstGeom prst="rect">
            <a:avLst/>
          </a:prstGeom>
          <a:noFill/>
          <a:ln w="9525">
            <a:noFill/>
            <a:miter lim="800000"/>
            <a:headEnd/>
            <a:tailEnd/>
          </a:ln>
        </p:spPr>
        <p:txBody>
          <a:bodyPr anchor="ctr"/>
          <a:lstStyle/>
          <a:p>
            <a:r>
              <a:rPr lang="en-US" sz="2400" b="1" dirty="0">
                <a:solidFill>
                  <a:srgbClr val="7030A0"/>
                </a:solidFill>
                <a:latin typeface="Arial" panose="020B0604020202020204" pitchFamily="34" charset="0"/>
                <a:cs typeface="Arial" panose="020B0604020202020204" pitchFamily="34" charset="0"/>
              </a:rPr>
              <a:t>Pesticides and Sri Lanka</a:t>
            </a:r>
          </a:p>
        </p:txBody>
      </p:sp>
      <p:sp>
        <p:nvSpPr>
          <p:cNvPr id="6" name="Rectangle 3"/>
          <p:cNvSpPr txBox="1">
            <a:spLocks noChangeArrowheads="1"/>
          </p:cNvSpPr>
          <p:nvPr/>
        </p:nvSpPr>
        <p:spPr bwMode="auto">
          <a:xfrm>
            <a:off x="304800" y="1047751"/>
            <a:ext cx="8686800" cy="26193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Mid-1990s: Sri Lanka - one of the top suicide rates in the world. </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Pesticides leading method.</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The most highly human-toxic pesticides banned in mid-’90s.</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Suicide rate dropped 50% from 1996 to 2005. </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The drop was driven by a drop in pesticide suicides.</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Other methods didn’t drop. Nor did nonfatal pesticide attempts.</a:t>
            </a:r>
          </a:p>
          <a:p>
            <a:pPr marL="254794" indent="-254794">
              <a:lnSpc>
                <a:spcPct val="90000"/>
              </a:lnSpc>
              <a:spcBef>
                <a:spcPct val="20000"/>
              </a:spcBef>
              <a:buFontTx/>
              <a:buChar char="•"/>
              <a:defRPr/>
            </a:pPr>
            <a:r>
              <a:rPr lang="en-US" sz="1650" dirty="0">
                <a:solidFill>
                  <a:srgbClr val="7030A0"/>
                </a:solidFill>
                <a:latin typeface="Arial" panose="020B0604020202020204" pitchFamily="34" charset="0"/>
                <a:cs typeface="Arial" panose="020B0604020202020204" pitchFamily="34" charset="0"/>
              </a:rPr>
              <a:t>The </a:t>
            </a:r>
            <a:r>
              <a:rPr lang="en-US" sz="1650" i="1" dirty="0">
                <a:solidFill>
                  <a:srgbClr val="7030A0"/>
                </a:solidFill>
                <a:latin typeface="Arial" panose="020B0604020202020204" pitchFamily="34" charset="0"/>
                <a:cs typeface="Arial" panose="020B0604020202020204" pitchFamily="34" charset="0"/>
              </a:rPr>
              <a:t>behavior</a:t>
            </a:r>
            <a:r>
              <a:rPr lang="en-US" sz="1650" dirty="0">
                <a:solidFill>
                  <a:srgbClr val="7030A0"/>
                </a:solidFill>
                <a:latin typeface="Arial" panose="020B0604020202020204" pitchFamily="34" charset="0"/>
                <a:cs typeface="Arial" panose="020B0604020202020204" pitchFamily="34" charset="0"/>
              </a:rPr>
              <a:t> didn’t change. The </a:t>
            </a:r>
            <a:r>
              <a:rPr lang="en-US" sz="1650" i="1" u="sng" dirty="0">
                <a:solidFill>
                  <a:srgbClr val="7030A0"/>
                </a:solidFill>
                <a:latin typeface="Arial" panose="020B0604020202020204" pitchFamily="34" charset="0"/>
                <a:cs typeface="Arial" panose="020B0604020202020204" pitchFamily="34" charset="0"/>
              </a:rPr>
              <a:t>lethality</a:t>
            </a:r>
            <a:r>
              <a:rPr lang="en-US" sz="1650" dirty="0">
                <a:solidFill>
                  <a:srgbClr val="7030A0"/>
                </a:solidFill>
                <a:latin typeface="Arial" panose="020B0604020202020204" pitchFamily="34" charset="0"/>
                <a:cs typeface="Arial" panose="020B0604020202020204" pitchFamily="34" charset="0"/>
              </a:rPr>
              <a:t> of the behavior changed. </a:t>
            </a:r>
          </a:p>
          <a:p>
            <a:pPr marL="254794" indent="-254794">
              <a:lnSpc>
                <a:spcPct val="90000"/>
              </a:lnSpc>
              <a:spcBef>
                <a:spcPct val="20000"/>
              </a:spcBef>
              <a:buFontTx/>
              <a:buChar char="•"/>
              <a:defRPr/>
            </a:pPr>
            <a:endParaRPr lang="en-US" sz="1350" dirty="0">
              <a:solidFill>
                <a:srgbClr val="003366"/>
              </a:solidFill>
              <a:latin typeface="Calibri" panose="020F0502020204030204" pitchFamily="34" charset="0"/>
            </a:endParaRPr>
          </a:p>
          <a:p>
            <a:pPr marL="254794" indent="-254794">
              <a:lnSpc>
                <a:spcPct val="90000"/>
              </a:lnSpc>
              <a:spcBef>
                <a:spcPct val="20000"/>
              </a:spcBef>
              <a:buFontTx/>
              <a:buChar char="•"/>
              <a:defRPr/>
            </a:pPr>
            <a:endParaRPr lang="en-US" sz="1350" dirty="0">
              <a:solidFill>
                <a:srgbClr val="003366"/>
              </a:solidFill>
              <a:latin typeface="Calibri" panose="020F0502020204030204" pitchFamily="34" charset="0"/>
            </a:endParaRPr>
          </a:p>
          <a:p>
            <a:pPr marL="254794" indent="-254794">
              <a:lnSpc>
                <a:spcPct val="90000"/>
              </a:lnSpc>
              <a:spcBef>
                <a:spcPct val="20000"/>
              </a:spcBef>
              <a:buFontTx/>
              <a:buChar char="•"/>
              <a:defRPr/>
            </a:pPr>
            <a:endParaRPr lang="en-US" sz="1350" kern="0" dirty="0">
              <a:solidFill>
                <a:srgbClr val="003366"/>
              </a:solidFill>
              <a:latin typeface="Calibri" panose="020F0502020204030204" pitchFamily="34" charset="0"/>
            </a:endParaRPr>
          </a:p>
          <a:p>
            <a:pPr marL="254794" indent="-254794">
              <a:lnSpc>
                <a:spcPct val="90000"/>
              </a:lnSpc>
              <a:spcBef>
                <a:spcPct val="20000"/>
              </a:spcBef>
              <a:defRPr/>
            </a:pPr>
            <a:endParaRPr lang="en-US" sz="1350" kern="0" dirty="0">
              <a:solidFill>
                <a:srgbClr val="003366"/>
              </a:solidFill>
              <a:latin typeface="Calibri" panose="020F0502020204030204" pitchFamily="34" charset="0"/>
            </a:endParaRPr>
          </a:p>
          <a:p>
            <a:pPr marL="254794" indent="-254794">
              <a:lnSpc>
                <a:spcPct val="90000"/>
              </a:lnSpc>
              <a:spcBef>
                <a:spcPct val="20000"/>
              </a:spcBef>
              <a:defRPr/>
            </a:pPr>
            <a:endParaRPr lang="en-US" sz="2100" kern="0" dirty="0">
              <a:solidFill>
                <a:srgbClr val="003366"/>
              </a:solidFill>
              <a:latin typeface="Calibri" panose="020F0502020204030204" pitchFamily="34" charset="0"/>
            </a:endParaRPr>
          </a:p>
          <a:p>
            <a:pPr marL="254794" indent="-254794">
              <a:lnSpc>
                <a:spcPct val="90000"/>
              </a:lnSpc>
              <a:spcBef>
                <a:spcPct val="20000"/>
              </a:spcBef>
              <a:defRPr/>
            </a:pPr>
            <a:endParaRPr lang="en-US" sz="2100" i="1" kern="0" dirty="0">
              <a:solidFill>
                <a:srgbClr val="003366"/>
              </a:solidFill>
              <a:latin typeface="Calibri" panose="020F0502020204030204" pitchFamily="34" charset="0"/>
            </a:endParaRPr>
          </a:p>
        </p:txBody>
      </p:sp>
      <p:sp>
        <p:nvSpPr>
          <p:cNvPr id="5" name="Text Box 17"/>
          <p:cNvSpPr txBox="1">
            <a:spLocks noChangeArrowheads="1"/>
          </p:cNvSpPr>
          <p:nvPr/>
        </p:nvSpPr>
        <p:spPr bwMode="auto">
          <a:xfrm>
            <a:off x="6419850" y="4034060"/>
            <a:ext cx="2571750" cy="260308"/>
          </a:xfrm>
          <a:prstGeom prst="rect">
            <a:avLst/>
          </a:prstGeom>
          <a:noFill/>
          <a:ln w="9525">
            <a:noFill/>
            <a:miter lim="800000"/>
            <a:headEnd/>
            <a:tailEnd/>
          </a:ln>
        </p:spPr>
        <p:txBody>
          <a:bodyPr wrap="square">
            <a:spAutoFit/>
          </a:bodyPr>
          <a:lstStyle/>
          <a:p>
            <a:pPr algn="r" eaLnBrk="0" hangingPunct="0">
              <a:spcBef>
                <a:spcPct val="50000"/>
              </a:spcBef>
            </a:pPr>
            <a:r>
              <a:rPr lang="en-US" sz="800" b="1" dirty="0" err="1">
                <a:solidFill>
                  <a:srgbClr val="FFFFFF"/>
                </a:solidFill>
                <a:latin typeface="Arial" pitchFamily="34" charset="0"/>
              </a:rPr>
              <a:t>Gunnell</a:t>
            </a:r>
            <a:r>
              <a:rPr lang="en-US" sz="800" b="1" dirty="0">
                <a:solidFill>
                  <a:srgbClr val="FFFFFF"/>
                </a:solidFill>
                <a:latin typeface="Arial" pitchFamily="34" charset="0"/>
              </a:rPr>
              <a:t> 2007. Int’l J of Epidemiology</a:t>
            </a:r>
            <a:r>
              <a:rPr lang="en-US" sz="1050" dirty="0">
                <a:solidFill>
                  <a:srgbClr val="FFFFFF"/>
                </a:solidFill>
                <a:latin typeface="Arial" pitchFamily="34" charset="0"/>
              </a:rPr>
              <a:t>.</a:t>
            </a:r>
            <a:endParaRPr lang="en-US" sz="1350" dirty="0">
              <a:solidFill>
                <a:srgbClr val="FFFFFF"/>
              </a:solidFill>
            </a:endParaRPr>
          </a:p>
        </p:txBody>
      </p:sp>
      <p:pic>
        <p:nvPicPr>
          <p:cNvPr id="7" name="Picture 6" descr="Screen Shot 2015-07-22 at 7.06.33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2176" y="1200150"/>
            <a:ext cx="2024558" cy="1505126"/>
          </a:xfrm>
          <a:prstGeom prst="rect">
            <a:avLst/>
          </a:prstGeom>
          <a:effectLst>
            <a:outerShdw blurRad="111125" dist="190500" dir="2700000" algn="tl" rotWithShape="0">
              <a:srgbClr val="000000">
                <a:alpha val="43000"/>
              </a:srgbClr>
            </a:outerShdw>
          </a:effectLst>
        </p:spPr>
      </p:pic>
    </p:spTree>
    <p:extLst>
      <p:ext uri="{BB962C8B-B14F-4D97-AF65-F5344CB8AC3E}">
        <p14:creationId xmlns:p14="http://schemas.microsoft.com/office/powerpoint/2010/main" val="3345668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895350"/>
            <a:ext cx="8686800" cy="4114800"/>
          </a:xfrm>
        </p:spPr>
        <p:txBody>
          <a:bodyPr>
            <a:normAutofit fontScale="92500" lnSpcReduction="20000"/>
          </a:bodyPr>
          <a:lstStyle/>
          <a:p>
            <a:pPr marL="342900" indent="-342900">
              <a:buFont typeface="Arial" panose="020B0604020202020204" pitchFamily="34" charset="0"/>
              <a:buChar char="•"/>
            </a:pPr>
            <a:r>
              <a:rPr lang="en-US" b="1" u="sng" dirty="0">
                <a:hlinkClick r:id="rId2"/>
              </a:rPr>
              <a:t>New resources to help Veterans understand lethal means safety</a:t>
            </a:r>
            <a:endParaRPr lang="en-US" dirty="0"/>
          </a:p>
          <a:p>
            <a:pPr marL="342900" lvl="0" indent="-342900">
              <a:buFont typeface="Arial" panose="020B0604020202020204" pitchFamily="34" charset="0"/>
              <a:buChar char="•"/>
            </a:pPr>
            <a:r>
              <a:rPr lang="en-US" dirty="0"/>
              <a:t>The </a:t>
            </a:r>
            <a:r>
              <a:rPr lang="en-US" b="1" dirty="0">
                <a:hlinkClick r:id="rId3"/>
              </a:rPr>
              <a:t>Reducing Firearm &amp; Other Household Safety Risks for Veterans and Their Families</a:t>
            </a:r>
            <a:r>
              <a:rPr lang="en-US" dirty="0"/>
              <a:t> </a:t>
            </a:r>
            <a:r>
              <a:rPr lang="en-US" dirty="0">
                <a:solidFill>
                  <a:srgbClr val="7030A0"/>
                </a:solidFill>
              </a:rPr>
              <a:t>brochure provides best practices for safely storing firearms and medications, along with advice for Veterans’ loved ones on how to talk to Veterans about safe storage.</a:t>
            </a:r>
          </a:p>
          <a:p>
            <a:pPr marL="342900" indent="-342900">
              <a:buFont typeface="Arial" panose="020B0604020202020204" pitchFamily="34" charset="0"/>
              <a:buChar char="•"/>
            </a:pPr>
            <a:r>
              <a:rPr lang="en-US" b="1" dirty="0">
                <a:solidFill>
                  <a:srgbClr val="7030A0"/>
                </a:solidFill>
              </a:rPr>
              <a:t>AFSP’s Firearms and Suicide Prevention</a:t>
            </a:r>
            <a:r>
              <a:rPr lang="en-US" dirty="0">
                <a:solidFill>
                  <a:srgbClr val="7030A0"/>
                </a:solidFill>
              </a:rPr>
              <a:t> </a:t>
            </a:r>
            <a:r>
              <a:rPr lang="en-US" u="sng" dirty="0">
                <a:hlinkClick r:id="rId4"/>
              </a:rPr>
              <a:t>education program</a:t>
            </a:r>
            <a:endParaRPr lang="en-US" u="sng" dirty="0"/>
          </a:p>
          <a:p>
            <a:pPr marL="342900" indent="-342900">
              <a:buFont typeface="Arial" panose="020B0604020202020204" pitchFamily="34" charset="0"/>
              <a:buChar char="•"/>
            </a:pPr>
            <a:r>
              <a:rPr lang="en-US" u="sng" dirty="0">
                <a:hlinkClick r:id="rId5"/>
              </a:rPr>
              <a:t>Veterans, Firearms, and Suicide- THE IMPORTANCE OF LETHAL MEANS SAFETY AS A PREVENTION STRATEGY</a:t>
            </a:r>
            <a:endParaRPr lang="en-US" u="sng" dirty="0"/>
          </a:p>
          <a:p>
            <a:pPr marL="342900" indent="-342900">
              <a:buFont typeface="Arial" panose="020B0604020202020204" pitchFamily="34" charset="0"/>
              <a:buChar char="•"/>
            </a:pPr>
            <a:r>
              <a:rPr lang="en-US" dirty="0">
                <a:solidFill>
                  <a:srgbClr val="7030A0"/>
                </a:solidFill>
                <a:hlinkClick r:id="rId6"/>
              </a:rPr>
              <a:t>Means Matter | Harvard T.H. Chan School of Public Health</a:t>
            </a:r>
            <a:endParaRPr lang="en-US" dirty="0">
              <a:solidFill>
                <a:srgbClr val="7030A0"/>
              </a:solidFill>
            </a:endParaRPr>
          </a:p>
          <a:p>
            <a:pPr marL="342900" indent="-342900">
              <a:buFont typeface="Arial" panose="020B0604020202020204" pitchFamily="34" charset="0"/>
              <a:buChar char="•"/>
            </a:pPr>
            <a:r>
              <a:rPr lang="en-US" b="1" dirty="0">
                <a:solidFill>
                  <a:srgbClr val="7030A0"/>
                </a:solidFill>
              </a:rPr>
              <a:t>Utah projects-</a:t>
            </a:r>
            <a:r>
              <a:rPr lang="en-US" dirty="0"/>
              <a:t>‘</a:t>
            </a:r>
            <a:r>
              <a:rPr lang="en-US" u="sng" dirty="0">
                <a:hlinkClick r:id="rId7"/>
              </a:rPr>
              <a:t>Is your Safety </a:t>
            </a:r>
            <a:r>
              <a:rPr lang="en-US" u="sng" dirty="0" err="1">
                <a:hlinkClick r:id="rId7"/>
              </a:rPr>
              <a:t>On</a:t>
            </a:r>
            <a:r>
              <a:rPr lang="en-US" dirty="0" err="1"/>
              <a:t>?’</a:t>
            </a:r>
            <a:r>
              <a:rPr lang="en-US" u="sng" dirty="0" err="1">
                <a:hlinkClick r:id="rId8"/>
              </a:rPr>
              <a:t>Teen</a:t>
            </a:r>
            <a:r>
              <a:rPr lang="en-US" u="sng" dirty="0">
                <a:hlinkClick r:id="rId8"/>
              </a:rPr>
              <a:t> PSA</a:t>
            </a:r>
            <a:endParaRPr lang="en-US" u="sng" dirty="0"/>
          </a:p>
          <a:p>
            <a:pPr marL="342900" indent="-342900">
              <a:buFont typeface="Arial" panose="020B0604020202020204" pitchFamily="34" charset="0"/>
              <a:buChar char="•"/>
            </a:pPr>
            <a:r>
              <a:rPr lang="en-US" u="sng" dirty="0">
                <a:hlinkClick r:id="rId9"/>
              </a:rPr>
              <a:t>Utah Firearm Suicide Prevention Video</a:t>
            </a:r>
            <a:endParaRPr lang="en-US" u="sng" dirty="0"/>
          </a:p>
          <a:p>
            <a:pPr marL="342900" indent="-342900">
              <a:buFont typeface="Arial" panose="020B0604020202020204" pitchFamily="34" charset="0"/>
              <a:buChar char="•"/>
            </a:pPr>
            <a:endParaRPr lang="en-US" u="sng" dirty="0"/>
          </a:p>
          <a:p>
            <a:endParaRPr lang="en-US" dirty="0"/>
          </a:p>
          <a:p>
            <a:endParaRPr lang="en-US" sz="2000" dirty="0"/>
          </a:p>
          <a:p>
            <a:pPr marL="342900" indent="-342900">
              <a:buFont typeface="Arial" panose="020B0604020202020204" pitchFamily="34" charset="0"/>
              <a:buChar char="•"/>
            </a:pPr>
            <a:endParaRPr lang="en-US" sz="2100" b="1" dirty="0">
              <a:solidFill>
                <a:srgbClr val="7030A0"/>
              </a:solidFill>
            </a:endParaRPr>
          </a:p>
          <a:p>
            <a:endParaRPr lang="en-US" dirty="0">
              <a:solidFill>
                <a:srgbClr val="7030A0"/>
              </a:solidFill>
            </a:endParaRPr>
          </a:p>
          <a:p>
            <a:pPr algn="ctr"/>
            <a:endParaRPr lang="en-US" dirty="0">
              <a:solidFill>
                <a:srgbClr val="7030A0"/>
              </a:solidFill>
            </a:endParaRPr>
          </a:p>
        </p:txBody>
      </p:sp>
      <p:sp>
        <p:nvSpPr>
          <p:cNvPr id="3" name="Text Placeholder 2"/>
          <p:cNvSpPr>
            <a:spLocks noGrp="1"/>
          </p:cNvSpPr>
          <p:nvPr>
            <p:ph type="body" sz="quarter" idx="12"/>
          </p:nvPr>
        </p:nvSpPr>
        <p:spPr>
          <a:xfrm>
            <a:off x="990600" y="438150"/>
            <a:ext cx="7162799" cy="457200"/>
          </a:xfrm>
        </p:spPr>
        <p:txBody>
          <a:bodyPr/>
          <a:lstStyle/>
          <a:p>
            <a:r>
              <a:rPr lang="en-US" sz="2200" dirty="0">
                <a:solidFill>
                  <a:srgbClr val="7030A0"/>
                </a:solidFill>
              </a:rPr>
              <a:t>Additional Resources-Veterans and Military focused</a:t>
            </a:r>
          </a:p>
        </p:txBody>
      </p:sp>
    </p:spTree>
    <p:extLst>
      <p:ext uri="{BB962C8B-B14F-4D97-AF65-F5344CB8AC3E}">
        <p14:creationId xmlns:p14="http://schemas.microsoft.com/office/powerpoint/2010/main" val="2003920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txBox="1">
            <a:spLocks noChangeArrowheads="1"/>
          </p:cNvSpPr>
          <p:nvPr/>
        </p:nvSpPr>
        <p:spPr bwMode="auto">
          <a:xfrm>
            <a:off x="609600" y="135255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ea typeface="ＭＳ Ｐゴシック" charset="0"/>
                <a:cs typeface="Arial" panose="020B0604020202020204" pitchFamily="34" charset="0"/>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b="1" dirty="0">
                <a:solidFill>
                  <a:srgbClr val="7030A0"/>
                </a:solidFill>
                <a:latin typeface="Arial" panose="020B0604020202020204" pitchFamily="34" charset="0"/>
                <a:ea typeface="ＭＳ Ｐゴシック" charset="0"/>
                <a:cs typeface="Arial" panose="020B0604020202020204" pitchFamily="34" charset="0"/>
              </a:rPr>
              <a:t>For more information on suicide prevention efforts across NYS feel free to contact me at:</a:t>
            </a:r>
            <a:endParaRPr kumimoji="0" lang="en-US" sz="2700" b="1" i="0" u="none" strike="noStrike" kern="1200" cap="none" spc="0" normalizeH="0" baseline="0" noProof="0" dirty="0">
              <a:ln>
                <a:noFill/>
              </a:ln>
              <a:solidFill>
                <a:srgbClr val="7030A0"/>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4DE12776-2615-410F-B549-2BA8484CC50D}"/>
              </a:ext>
            </a:extLst>
          </p:cNvPr>
          <p:cNvSpPr/>
          <p:nvPr/>
        </p:nvSpPr>
        <p:spPr>
          <a:xfrm>
            <a:off x="228600" y="4019550"/>
            <a:ext cx="91440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Garra Lloyd-Lester, Director of Community and Coalition Initiatives at SPCNY</a:t>
            </a:r>
          </a:p>
          <a:p>
            <a:r>
              <a:rPr lang="en-US" b="1" dirty="0">
                <a:solidFill>
                  <a:schemeClr val="bg1"/>
                </a:solidFill>
                <a:latin typeface="Arial" panose="020B0604020202020204" pitchFamily="34" charset="0"/>
                <a:cs typeface="Arial" panose="020B0604020202020204" pitchFamily="34" charset="0"/>
                <a:hlinkClick r:id="rId2"/>
              </a:rPr>
              <a:t>Garra.Lloyd-lester@omh.ny.gov</a:t>
            </a:r>
            <a:r>
              <a:rPr lang="en-US" b="1" dirty="0">
                <a:solidFill>
                  <a:schemeClr val="bg1"/>
                </a:solidFill>
                <a:latin typeface="Arial" panose="020B0604020202020204" pitchFamily="34" charset="0"/>
                <a:cs typeface="Arial" panose="020B0604020202020204" pitchFamily="34" charset="0"/>
              </a:rPr>
              <a:t> or 518-810-1453</a:t>
            </a:r>
          </a:p>
        </p:txBody>
      </p:sp>
    </p:spTree>
    <p:extLst>
      <p:ext uri="{BB962C8B-B14F-4D97-AF65-F5344CB8AC3E}">
        <p14:creationId xmlns:p14="http://schemas.microsoft.com/office/powerpoint/2010/main" val="255749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p:nvPr/>
        </p:nvSpPr>
        <p:spPr>
          <a:xfrm>
            <a:off x="3867150" y="178593"/>
            <a:ext cx="4953000" cy="742950"/>
          </a:xfrm>
          <a:prstGeom prst="rect">
            <a:avLst/>
          </a:prstGeom>
          <a:noFill/>
          <a:ln>
            <a:noFill/>
          </a:ln>
        </p:spPr>
        <p:txBody>
          <a:bodyPr spcFirstLastPara="1" wrap="square" lIns="68569" tIns="34275" rIns="68569" bIns="34275" anchor="ctr" anchorCtr="0">
            <a:noAutofit/>
          </a:bodyPr>
          <a:lstStyle/>
          <a:p>
            <a:pPr algn="ctr">
              <a:buClr>
                <a:srgbClr val="000000"/>
              </a:buClr>
              <a:buSzPts val="3200"/>
            </a:pPr>
            <a:r>
              <a:rPr lang="en-US" sz="2400" b="1" dirty="0">
                <a:solidFill>
                  <a:srgbClr val="7030A0"/>
                </a:solidFill>
                <a:latin typeface="Arial" panose="020B0604020202020204" pitchFamily="34" charset="0"/>
                <a:ea typeface="Calibri"/>
                <a:cs typeface="Arial" panose="020B0604020202020204" pitchFamily="34" charset="0"/>
                <a:sym typeface="Calibri"/>
              </a:rPr>
              <a:t>Firearms and Israeli Defense Force (IDF)</a:t>
            </a:r>
            <a:endParaRPr sz="2400" b="1" dirty="0">
              <a:solidFill>
                <a:srgbClr val="7030A0"/>
              </a:solidFill>
              <a:latin typeface="Arial" panose="020B0604020202020204" pitchFamily="34" charset="0"/>
              <a:ea typeface="Calibri"/>
              <a:cs typeface="Arial" panose="020B0604020202020204" pitchFamily="34" charset="0"/>
              <a:sym typeface="Calibri"/>
            </a:endParaRPr>
          </a:p>
        </p:txBody>
      </p:sp>
      <p:sp>
        <p:nvSpPr>
          <p:cNvPr id="149" name="Google Shape;149;p25"/>
          <p:cNvSpPr txBox="1"/>
          <p:nvPr/>
        </p:nvSpPr>
        <p:spPr>
          <a:xfrm>
            <a:off x="285750" y="1200150"/>
            <a:ext cx="8534400" cy="2438400"/>
          </a:xfrm>
          <a:prstGeom prst="rect">
            <a:avLst/>
          </a:prstGeom>
          <a:noFill/>
          <a:ln>
            <a:noFill/>
          </a:ln>
        </p:spPr>
        <p:txBody>
          <a:bodyPr spcFirstLastPara="1" wrap="square" lIns="68569" tIns="34275" rIns="68569" bIns="34275" anchor="t" anchorCtr="0">
            <a:noAutofit/>
          </a:bodyPr>
          <a:lstStyle/>
          <a:p>
            <a:pPr marL="257175" indent="-257175">
              <a:spcAft>
                <a:spcPts val="450"/>
              </a:spcAft>
              <a:buClr>
                <a:srgbClr val="000000"/>
              </a:buClr>
              <a:buSzPts val="2800"/>
              <a:buFont typeface="Arial"/>
              <a:buChar char="•"/>
            </a:pPr>
            <a:r>
              <a:rPr lang="en-US" sz="2000" dirty="0">
                <a:solidFill>
                  <a:srgbClr val="7030A0"/>
                </a:solidFill>
                <a:latin typeface="Arial" panose="020B0604020202020204" pitchFamily="34" charset="0"/>
                <a:ea typeface="Calibri"/>
                <a:cs typeface="Arial" panose="020B0604020202020204" pitchFamily="34" charset="0"/>
                <a:sym typeface="Calibri"/>
              </a:rPr>
              <a:t>Early 2000s, IDF focused on suicide—most by firearm, many on weekends while soldiers were on leave. </a:t>
            </a:r>
            <a:endParaRPr sz="2000" dirty="0">
              <a:solidFill>
                <a:srgbClr val="7030A0"/>
              </a:solidFill>
              <a:latin typeface="Arial" panose="020B0604020202020204" pitchFamily="34" charset="0"/>
              <a:cs typeface="Arial" panose="020B0604020202020204" pitchFamily="34" charset="0"/>
              <a:sym typeface="Arial"/>
            </a:endParaRPr>
          </a:p>
          <a:p>
            <a:pPr marL="257175" indent="-257175">
              <a:spcAft>
                <a:spcPts val="450"/>
              </a:spcAft>
              <a:buClr>
                <a:srgbClr val="000000"/>
              </a:buClr>
              <a:buSzPts val="2800"/>
              <a:buFont typeface="Arial"/>
              <a:buChar char="•"/>
            </a:pPr>
            <a:r>
              <a:rPr lang="en-US" sz="2000" dirty="0">
                <a:solidFill>
                  <a:srgbClr val="7030A0"/>
                </a:solidFill>
                <a:latin typeface="Arial" panose="020B0604020202020204" pitchFamily="34" charset="0"/>
                <a:ea typeface="Calibri"/>
                <a:cs typeface="Arial" panose="020B0604020202020204" pitchFamily="34" charset="0"/>
                <a:sym typeface="Calibri"/>
              </a:rPr>
              <a:t>2006: soldiers must leave weapons on base during weekend leaves. </a:t>
            </a:r>
            <a:endParaRPr sz="2000" dirty="0">
              <a:solidFill>
                <a:srgbClr val="7030A0"/>
              </a:solidFill>
              <a:latin typeface="Arial" panose="020B0604020202020204" pitchFamily="34" charset="0"/>
              <a:cs typeface="Arial" panose="020B0604020202020204" pitchFamily="34" charset="0"/>
              <a:sym typeface="Arial"/>
            </a:endParaRPr>
          </a:p>
          <a:p>
            <a:pPr marL="257175" indent="-257175">
              <a:spcAft>
                <a:spcPts val="450"/>
              </a:spcAft>
              <a:buClr>
                <a:srgbClr val="000000"/>
              </a:buClr>
              <a:buSzPts val="2800"/>
              <a:buFont typeface="Arial"/>
              <a:buChar char="•"/>
            </a:pPr>
            <a:r>
              <a:rPr lang="en-US" sz="2000" dirty="0">
                <a:solidFill>
                  <a:srgbClr val="7030A0"/>
                </a:solidFill>
                <a:latin typeface="Arial" panose="020B0604020202020204" pitchFamily="34" charset="0"/>
                <a:ea typeface="Calibri"/>
                <a:cs typeface="Arial" panose="020B0604020202020204" pitchFamily="34" charset="0"/>
                <a:sym typeface="Calibri"/>
              </a:rPr>
              <a:t>Suicide rate decreased by 40%. </a:t>
            </a:r>
            <a:endParaRPr sz="2000" dirty="0">
              <a:solidFill>
                <a:srgbClr val="7030A0"/>
              </a:solidFill>
              <a:latin typeface="Arial" panose="020B0604020202020204" pitchFamily="34" charset="0"/>
              <a:cs typeface="Arial" panose="020B0604020202020204" pitchFamily="34" charset="0"/>
              <a:sym typeface="Arial"/>
            </a:endParaRPr>
          </a:p>
          <a:p>
            <a:pPr marL="257175" indent="-257175">
              <a:spcAft>
                <a:spcPts val="450"/>
              </a:spcAft>
              <a:buClr>
                <a:srgbClr val="000000"/>
              </a:buClr>
              <a:buSzPts val="2800"/>
              <a:buFont typeface="Arial"/>
              <a:buChar char="•"/>
            </a:pPr>
            <a:r>
              <a:rPr lang="en-US" sz="2000" dirty="0">
                <a:solidFill>
                  <a:srgbClr val="7030A0"/>
                </a:solidFill>
                <a:latin typeface="Arial" panose="020B0604020202020204" pitchFamily="34" charset="0"/>
                <a:ea typeface="Calibri"/>
                <a:cs typeface="Arial" panose="020B0604020202020204" pitchFamily="34" charset="0"/>
                <a:sym typeface="Calibri"/>
              </a:rPr>
              <a:t>Weekend suicides dropped significantly.</a:t>
            </a:r>
            <a:endParaRPr sz="2000" dirty="0">
              <a:solidFill>
                <a:srgbClr val="7030A0"/>
              </a:solidFill>
              <a:latin typeface="Arial" panose="020B0604020202020204" pitchFamily="34" charset="0"/>
              <a:cs typeface="Arial" panose="020B0604020202020204" pitchFamily="34" charset="0"/>
              <a:sym typeface="Arial"/>
            </a:endParaRPr>
          </a:p>
          <a:p>
            <a:pPr marL="257175" indent="-257175">
              <a:spcAft>
                <a:spcPts val="450"/>
              </a:spcAft>
              <a:buClr>
                <a:srgbClr val="000000"/>
              </a:buClr>
              <a:buSzPts val="2800"/>
              <a:buFont typeface="Arial"/>
              <a:buChar char="•"/>
            </a:pPr>
            <a:r>
              <a:rPr lang="en-US" sz="2000" dirty="0">
                <a:solidFill>
                  <a:srgbClr val="7030A0"/>
                </a:solidFill>
                <a:latin typeface="Arial" panose="020B0604020202020204" pitchFamily="34" charset="0"/>
                <a:ea typeface="Calibri"/>
                <a:cs typeface="Arial" panose="020B0604020202020204" pitchFamily="34" charset="0"/>
                <a:sym typeface="Calibri"/>
              </a:rPr>
              <a:t>Weekday suicides did not.</a:t>
            </a:r>
            <a:endParaRPr sz="2000" dirty="0">
              <a:solidFill>
                <a:srgbClr val="7030A0"/>
              </a:solidFill>
              <a:latin typeface="Arial" panose="020B0604020202020204" pitchFamily="34" charset="0"/>
              <a:cs typeface="Arial" panose="020B0604020202020204" pitchFamily="34" charset="0"/>
              <a:sym typeface="Arial"/>
            </a:endParaRPr>
          </a:p>
          <a:p>
            <a:pPr marL="254794" indent="-169069">
              <a:lnSpc>
                <a:spcPct val="90000"/>
              </a:lnSpc>
              <a:spcBef>
                <a:spcPts val="270"/>
              </a:spcBef>
              <a:buClr>
                <a:schemeClr val="lt1"/>
              </a:buClr>
              <a:buSzPts val="1800"/>
            </a:pPr>
            <a:endParaRPr dirty="0">
              <a:solidFill>
                <a:srgbClr val="003366"/>
              </a:solidFill>
              <a:latin typeface="Calibri"/>
              <a:ea typeface="Calibri"/>
              <a:cs typeface="Calibri"/>
              <a:sym typeface="Calibri"/>
            </a:endParaRPr>
          </a:p>
          <a:p>
            <a:pPr marL="254794" indent="-169069">
              <a:lnSpc>
                <a:spcPct val="90000"/>
              </a:lnSpc>
              <a:spcBef>
                <a:spcPts val="270"/>
              </a:spcBef>
              <a:buClr>
                <a:schemeClr val="lt1"/>
              </a:buClr>
              <a:buSzPts val="1800"/>
            </a:pPr>
            <a:endParaRPr dirty="0">
              <a:solidFill>
                <a:srgbClr val="003366"/>
              </a:solidFill>
              <a:latin typeface="Calibri"/>
              <a:ea typeface="Calibri"/>
              <a:cs typeface="Calibri"/>
              <a:sym typeface="Calibri"/>
            </a:endParaRPr>
          </a:p>
          <a:p>
            <a:pPr marL="254794" indent="-140494">
              <a:lnSpc>
                <a:spcPct val="90000"/>
              </a:lnSpc>
              <a:spcBef>
                <a:spcPts val="360"/>
              </a:spcBef>
              <a:buClr>
                <a:schemeClr val="lt1"/>
              </a:buClr>
              <a:buSzPts val="2400"/>
            </a:pPr>
            <a:endParaRPr sz="2400" dirty="0">
              <a:solidFill>
                <a:srgbClr val="003366"/>
              </a:solidFill>
              <a:latin typeface="Calibri"/>
              <a:ea typeface="Calibri"/>
              <a:cs typeface="Calibri"/>
              <a:sym typeface="Calibri"/>
            </a:endParaRPr>
          </a:p>
          <a:p>
            <a:pPr marL="254794" indent="-254794">
              <a:lnSpc>
                <a:spcPct val="90000"/>
              </a:lnSpc>
              <a:spcBef>
                <a:spcPts val="360"/>
              </a:spcBef>
              <a:buClr>
                <a:srgbClr val="000000"/>
              </a:buClr>
              <a:buSzPts val="3200"/>
            </a:pPr>
            <a:endParaRPr sz="2400" dirty="0">
              <a:solidFill>
                <a:srgbClr val="003366"/>
              </a:solidFill>
              <a:latin typeface="Calibri"/>
              <a:ea typeface="Calibri"/>
              <a:cs typeface="Calibri"/>
              <a:sym typeface="Calibri"/>
            </a:endParaRPr>
          </a:p>
          <a:p>
            <a:pPr marL="254794" indent="-254794">
              <a:lnSpc>
                <a:spcPct val="90000"/>
              </a:lnSpc>
              <a:spcBef>
                <a:spcPts val="420"/>
              </a:spcBef>
              <a:buClr>
                <a:srgbClr val="000000"/>
              </a:buClr>
              <a:buSzPts val="3600"/>
            </a:pPr>
            <a:endParaRPr sz="2700" dirty="0">
              <a:solidFill>
                <a:srgbClr val="003366"/>
              </a:solidFill>
              <a:latin typeface="Calibri"/>
              <a:ea typeface="Calibri"/>
              <a:cs typeface="Calibri"/>
              <a:sym typeface="Calibri"/>
            </a:endParaRPr>
          </a:p>
          <a:p>
            <a:pPr marL="254794" indent="-254794">
              <a:lnSpc>
                <a:spcPct val="90000"/>
              </a:lnSpc>
              <a:spcBef>
                <a:spcPts val="420"/>
              </a:spcBef>
              <a:buClr>
                <a:srgbClr val="000000"/>
              </a:buClr>
              <a:buSzPts val="3600"/>
            </a:pPr>
            <a:endParaRPr sz="2700" i="1" dirty="0">
              <a:solidFill>
                <a:srgbClr val="003366"/>
              </a:solidFill>
              <a:latin typeface="Calibri"/>
              <a:ea typeface="Calibri"/>
              <a:cs typeface="Calibri"/>
              <a:sym typeface="Calibri"/>
            </a:endParaRPr>
          </a:p>
        </p:txBody>
      </p:sp>
      <p:sp>
        <p:nvSpPr>
          <p:cNvPr id="150" name="Google Shape;150;p25"/>
          <p:cNvSpPr txBox="1"/>
          <p:nvPr/>
        </p:nvSpPr>
        <p:spPr>
          <a:xfrm>
            <a:off x="7315200" y="4171950"/>
            <a:ext cx="1257300" cy="228600"/>
          </a:xfrm>
          <a:prstGeom prst="rect">
            <a:avLst/>
          </a:prstGeom>
          <a:noFill/>
          <a:ln>
            <a:noFill/>
          </a:ln>
        </p:spPr>
        <p:txBody>
          <a:bodyPr spcFirstLastPara="1" wrap="square" lIns="68569" tIns="34275" rIns="68569" bIns="34275" anchor="t" anchorCtr="0">
            <a:noAutofit/>
          </a:bodyPr>
          <a:lstStyle/>
          <a:p>
            <a:pPr algn="r">
              <a:buClr>
                <a:srgbClr val="000000"/>
              </a:buClr>
              <a:buSzPts val="1400"/>
            </a:pPr>
            <a:r>
              <a:rPr lang="en-US" sz="800" dirty="0" err="1">
                <a:solidFill>
                  <a:srgbClr val="FFFFFF"/>
                </a:solidFill>
                <a:latin typeface="Arial"/>
                <a:ea typeface="Arial"/>
                <a:cs typeface="Arial"/>
                <a:sym typeface="Arial"/>
              </a:rPr>
              <a:t>Lubin</a:t>
            </a:r>
            <a:r>
              <a:rPr lang="en-US" sz="800" dirty="0">
                <a:solidFill>
                  <a:srgbClr val="FFFFFF"/>
                </a:solidFill>
                <a:latin typeface="Arial"/>
                <a:ea typeface="Arial"/>
                <a:cs typeface="Arial"/>
                <a:sym typeface="Arial"/>
              </a:rPr>
              <a:t>, SLTB 2010</a:t>
            </a:r>
            <a:endParaRPr sz="800" dirty="0">
              <a:solidFill>
                <a:srgbClr val="FFFFFF"/>
              </a:solidFill>
              <a:latin typeface="Times"/>
              <a:ea typeface="Times"/>
              <a:cs typeface="Times"/>
              <a:sym typeface="Times"/>
            </a:endParaRPr>
          </a:p>
        </p:txBody>
      </p:sp>
      <p:pic>
        <p:nvPicPr>
          <p:cNvPr id="151" name="Google Shape;151;p25"/>
          <p:cNvPicPr preferRelativeResize="0"/>
          <p:nvPr/>
        </p:nvPicPr>
        <p:blipFill rotWithShape="1">
          <a:blip r:embed="rId3">
            <a:alphaModFix/>
          </a:blip>
          <a:srcRect/>
          <a:stretch/>
        </p:blipFill>
        <p:spPr>
          <a:xfrm>
            <a:off x="6343650" y="2266950"/>
            <a:ext cx="2384116" cy="1488281"/>
          </a:xfrm>
          <a:prstGeom prst="rect">
            <a:avLst/>
          </a:prstGeom>
          <a:noFill/>
          <a:ln>
            <a:noFill/>
          </a:ln>
        </p:spPr>
      </p:pic>
    </p:spTree>
    <p:extLst>
      <p:ext uri="{BB962C8B-B14F-4D97-AF65-F5344CB8AC3E}">
        <p14:creationId xmlns:p14="http://schemas.microsoft.com/office/powerpoint/2010/main" val="321892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p:nvPr/>
        </p:nvSpPr>
        <p:spPr>
          <a:xfrm>
            <a:off x="1657350" y="171450"/>
            <a:ext cx="6048375" cy="742950"/>
          </a:xfrm>
          <a:prstGeom prst="rect">
            <a:avLst/>
          </a:prstGeom>
          <a:noFill/>
          <a:ln>
            <a:noFill/>
          </a:ln>
        </p:spPr>
        <p:txBody>
          <a:bodyPr spcFirstLastPara="1" wrap="square" lIns="68569" tIns="34275" rIns="68569" bIns="34275" anchor="ctr" anchorCtr="0">
            <a:noAutofit/>
          </a:bodyPr>
          <a:lstStyle/>
          <a:p>
            <a:pPr>
              <a:buClr>
                <a:srgbClr val="000000"/>
              </a:buClr>
              <a:buSzPts val="3200"/>
            </a:pPr>
            <a:endParaRPr sz="2400" dirty="0">
              <a:solidFill>
                <a:srgbClr val="EC3434"/>
              </a:solidFill>
              <a:latin typeface="Calibri"/>
              <a:ea typeface="Calibri"/>
              <a:cs typeface="Calibri"/>
              <a:sym typeface="Calibri"/>
            </a:endParaRPr>
          </a:p>
        </p:txBody>
      </p:sp>
      <p:sp>
        <p:nvSpPr>
          <p:cNvPr id="159" name="Google Shape;159;p26"/>
          <p:cNvSpPr txBox="1"/>
          <p:nvPr/>
        </p:nvSpPr>
        <p:spPr>
          <a:xfrm>
            <a:off x="228600" y="819150"/>
            <a:ext cx="8763000" cy="2819400"/>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2800"/>
            </a:pPr>
            <a:r>
              <a:rPr lang="mr-IN" sz="2800" b="1" dirty="0">
                <a:solidFill>
                  <a:srgbClr val="7030A0"/>
                </a:solidFill>
                <a:latin typeface="Arial" panose="020B0604020202020204" pitchFamily="34" charset="0"/>
                <a:ea typeface="Calibri"/>
                <a:cs typeface="Calibri"/>
                <a:sym typeface="Calibri"/>
              </a:rPr>
              <a:t>WHY?</a:t>
            </a:r>
            <a:r>
              <a:rPr lang="en-US" sz="2800" b="1" dirty="0">
                <a:solidFill>
                  <a:srgbClr val="7030A0"/>
                </a:solidFill>
                <a:latin typeface="Arial" panose="020B0604020202020204" pitchFamily="34" charset="0"/>
                <a:ea typeface="Calibri"/>
                <a:cs typeface="Arial" panose="020B0604020202020204" pitchFamily="34" charset="0"/>
                <a:sym typeface="Calibri"/>
              </a:rPr>
              <a:t>?</a:t>
            </a:r>
            <a:r>
              <a:rPr lang="mr-IN" sz="2800" b="1" dirty="0">
                <a:solidFill>
                  <a:srgbClr val="7030A0"/>
                </a:solidFill>
                <a:latin typeface="Arial" panose="020B0604020202020204" pitchFamily="34" charset="0"/>
                <a:ea typeface="Calibri"/>
                <a:cs typeface="Calibri"/>
                <a:sym typeface="Calibri"/>
              </a:rPr>
              <a:t>?</a:t>
            </a:r>
            <a:endParaRPr lang="en-US" sz="2800" b="1" dirty="0">
              <a:solidFill>
                <a:srgbClr val="7030A0"/>
              </a:solidFill>
              <a:latin typeface="Arial" panose="020B0604020202020204" pitchFamily="34" charset="0"/>
              <a:ea typeface="Calibri"/>
              <a:cs typeface="Arial" panose="020B0604020202020204" pitchFamily="34" charset="0"/>
              <a:sym typeface="Calibri"/>
            </a:endParaRPr>
          </a:p>
          <a:p>
            <a:pPr algn="ctr">
              <a:lnSpc>
                <a:spcPct val="90000"/>
              </a:lnSpc>
              <a:buClr>
                <a:srgbClr val="000000"/>
              </a:buClr>
              <a:buSzPts val="2800"/>
            </a:pPr>
            <a:endParaRPr lang="mr-IN" sz="2800" dirty="0">
              <a:solidFill>
                <a:srgbClr val="7030A0"/>
              </a:solidFill>
              <a:latin typeface="Arial" panose="020B0604020202020204" pitchFamily="34" charset="0"/>
              <a:ea typeface="Calibri"/>
              <a:cs typeface="Calibri"/>
              <a:sym typeface="Calibri"/>
            </a:endParaRPr>
          </a:p>
          <a:p>
            <a:pPr algn="ctr">
              <a:lnSpc>
                <a:spcPct val="90000"/>
              </a:lnSpc>
              <a:buClr>
                <a:srgbClr val="000000"/>
              </a:buClr>
              <a:buSzPts val="2800"/>
            </a:pPr>
            <a:r>
              <a:rPr lang="en-US" sz="2800" dirty="0">
                <a:solidFill>
                  <a:srgbClr val="7030A0"/>
                </a:solidFill>
                <a:latin typeface="Arial" panose="020B0604020202020204" pitchFamily="34" charset="0"/>
                <a:ea typeface="Calibri"/>
                <a:cs typeface="Arial" panose="020B0604020202020204" pitchFamily="34" charset="0"/>
                <a:sym typeface="Calibri"/>
              </a:rPr>
              <a:t>How could such a simple change save lives?</a:t>
            </a:r>
            <a:r>
              <a:rPr lang="en-US" sz="2800" dirty="0">
                <a:solidFill>
                  <a:srgbClr val="7030A0"/>
                </a:solidFill>
                <a:latin typeface="Arial" panose="020B0604020202020204" pitchFamily="34" charset="0"/>
                <a:ea typeface="Arial"/>
                <a:cs typeface="Arial" panose="020B0604020202020204" pitchFamily="34" charset="0"/>
                <a:sym typeface="Arial"/>
              </a:rPr>
              <a:t> </a:t>
            </a:r>
            <a:r>
              <a:rPr lang="en-US" sz="2800" dirty="0">
                <a:solidFill>
                  <a:srgbClr val="7030A0"/>
                </a:solidFill>
                <a:latin typeface="Arial" panose="020B0604020202020204" pitchFamily="34" charset="0"/>
                <a:ea typeface="Calibri"/>
                <a:cs typeface="Arial" panose="020B0604020202020204" pitchFamily="34" charset="0"/>
                <a:sym typeface="Calibri"/>
              </a:rPr>
              <a:t>Why didn’t suicides go up on Monday, or hangings go up on weekends?</a:t>
            </a:r>
            <a:r>
              <a:rPr lang="en-US" sz="2800" dirty="0">
                <a:solidFill>
                  <a:srgbClr val="7030A0"/>
                </a:solidFill>
                <a:latin typeface="Arial" panose="020B0604020202020204" pitchFamily="34" charset="0"/>
                <a:ea typeface="Arial"/>
                <a:cs typeface="Arial" panose="020B0604020202020204" pitchFamily="34" charset="0"/>
                <a:sym typeface="Arial"/>
              </a:rPr>
              <a:t> </a:t>
            </a:r>
            <a:r>
              <a:rPr lang="en-US" sz="2800" dirty="0">
                <a:solidFill>
                  <a:srgbClr val="7030A0"/>
                </a:solidFill>
                <a:latin typeface="Arial" panose="020B0604020202020204" pitchFamily="34" charset="0"/>
                <a:ea typeface="Calibri"/>
                <a:cs typeface="Arial" panose="020B0604020202020204" pitchFamily="34" charset="0"/>
                <a:sym typeface="Calibri"/>
              </a:rPr>
              <a:t>After all, if you remain committed to ending your life, you can eventually find a way. </a:t>
            </a:r>
            <a:endParaRPr sz="2800" dirty="0">
              <a:solidFill>
                <a:srgbClr val="7030A0"/>
              </a:solidFill>
              <a:latin typeface="Arial" panose="020B0604020202020204" pitchFamily="34" charset="0"/>
              <a:ea typeface="Arial"/>
              <a:cs typeface="Arial" panose="020B0604020202020204" pitchFamily="34" charset="0"/>
              <a:sym typeface="Arial"/>
            </a:endParaRPr>
          </a:p>
          <a:p>
            <a:pPr marL="254794" indent="-169069">
              <a:lnSpc>
                <a:spcPct val="90000"/>
              </a:lnSpc>
              <a:spcBef>
                <a:spcPts val="270"/>
              </a:spcBef>
              <a:buClr>
                <a:schemeClr val="lt1"/>
              </a:buClr>
              <a:buSzPts val="1800"/>
            </a:pPr>
            <a:endParaRPr sz="1350" dirty="0">
              <a:solidFill>
                <a:srgbClr val="003366"/>
              </a:solidFill>
              <a:latin typeface="Calibri"/>
              <a:ea typeface="Calibri"/>
              <a:cs typeface="Calibri"/>
              <a:sym typeface="Calibri"/>
            </a:endParaRPr>
          </a:p>
          <a:p>
            <a:pPr marL="254794" indent="-169069">
              <a:lnSpc>
                <a:spcPct val="90000"/>
              </a:lnSpc>
              <a:spcBef>
                <a:spcPts val="270"/>
              </a:spcBef>
              <a:buClr>
                <a:schemeClr val="lt1"/>
              </a:buClr>
              <a:buSzPts val="1800"/>
            </a:pPr>
            <a:endParaRPr sz="1350" dirty="0">
              <a:solidFill>
                <a:srgbClr val="003366"/>
              </a:solidFill>
              <a:latin typeface="Calibri"/>
              <a:ea typeface="Calibri"/>
              <a:cs typeface="Calibri"/>
              <a:sym typeface="Calibri"/>
            </a:endParaRPr>
          </a:p>
          <a:p>
            <a:pPr marL="254794" indent="-140494">
              <a:lnSpc>
                <a:spcPct val="90000"/>
              </a:lnSpc>
              <a:spcBef>
                <a:spcPts val="360"/>
              </a:spcBef>
              <a:buClr>
                <a:schemeClr val="lt1"/>
              </a:buClr>
              <a:buSzPts val="2400"/>
            </a:pPr>
            <a:endParaRPr dirty="0">
              <a:solidFill>
                <a:srgbClr val="003366"/>
              </a:solidFill>
              <a:latin typeface="Calibri"/>
              <a:ea typeface="Calibri"/>
              <a:cs typeface="Calibri"/>
              <a:sym typeface="Calibri"/>
            </a:endParaRPr>
          </a:p>
          <a:p>
            <a:pPr marL="254794" indent="-254794">
              <a:lnSpc>
                <a:spcPct val="90000"/>
              </a:lnSpc>
              <a:spcBef>
                <a:spcPts val="360"/>
              </a:spcBef>
              <a:buClr>
                <a:srgbClr val="000000"/>
              </a:buClr>
              <a:buSzPts val="2400"/>
            </a:pPr>
            <a:endParaRPr dirty="0">
              <a:solidFill>
                <a:srgbClr val="003366"/>
              </a:solidFill>
              <a:latin typeface="Calibri"/>
              <a:ea typeface="Calibri"/>
              <a:cs typeface="Calibri"/>
              <a:sym typeface="Calibri"/>
            </a:endParaRPr>
          </a:p>
          <a:p>
            <a:pPr marL="254794" indent="-254794">
              <a:lnSpc>
                <a:spcPct val="90000"/>
              </a:lnSpc>
              <a:spcBef>
                <a:spcPts val="420"/>
              </a:spcBef>
              <a:buClr>
                <a:srgbClr val="000000"/>
              </a:buClr>
              <a:buSzPts val="2800"/>
            </a:pPr>
            <a:endParaRPr sz="2100" dirty="0">
              <a:solidFill>
                <a:srgbClr val="003366"/>
              </a:solidFill>
              <a:latin typeface="Calibri"/>
              <a:ea typeface="Calibri"/>
              <a:cs typeface="Calibri"/>
              <a:sym typeface="Calibri"/>
            </a:endParaRPr>
          </a:p>
          <a:p>
            <a:pPr marL="254794" indent="-254794">
              <a:lnSpc>
                <a:spcPct val="90000"/>
              </a:lnSpc>
              <a:spcBef>
                <a:spcPts val="420"/>
              </a:spcBef>
              <a:buClr>
                <a:srgbClr val="000000"/>
              </a:buClr>
              <a:buSzPts val="2800"/>
            </a:pPr>
            <a:endParaRPr sz="2100" i="1" dirty="0">
              <a:solidFill>
                <a:srgbClr val="003366"/>
              </a:solidFill>
              <a:latin typeface="Calibri"/>
              <a:ea typeface="Calibri"/>
              <a:cs typeface="Calibri"/>
              <a:sym typeface="Calibri"/>
            </a:endParaRPr>
          </a:p>
        </p:txBody>
      </p:sp>
    </p:spTree>
    <p:extLst>
      <p:ext uri="{BB962C8B-B14F-4D97-AF65-F5344CB8AC3E}">
        <p14:creationId xmlns:p14="http://schemas.microsoft.com/office/powerpoint/2010/main" val="320880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Line 4"/>
          <p:cNvSpPr>
            <a:spLocks noChangeShapeType="1"/>
          </p:cNvSpPr>
          <p:nvPr/>
        </p:nvSpPr>
        <p:spPr bwMode="auto">
          <a:xfrm>
            <a:off x="1714500" y="953402"/>
            <a:ext cx="5772150" cy="0"/>
          </a:xfrm>
          <a:prstGeom prst="line">
            <a:avLst/>
          </a:prstGeom>
          <a:noFill/>
          <a:ln w="31750">
            <a:solidFill>
              <a:schemeClr val="accent2"/>
            </a:solidFill>
            <a:round/>
            <a:headEnd/>
            <a:tailEnd/>
          </a:ln>
        </p:spPr>
        <p:txBody>
          <a:bodyPr wrap="none" anchor="ctr"/>
          <a:lstStyle/>
          <a:p>
            <a:endParaRPr lang="en-US" sz="1350">
              <a:solidFill>
                <a:srgbClr val="FFFFFF"/>
              </a:solidFill>
            </a:endParaRPr>
          </a:p>
        </p:txBody>
      </p:sp>
      <p:sp>
        <p:nvSpPr>
          <p:cNvPr id="5" name="Rectangle 2"/>
          <p:cNvSpPr>
            <a:spLocks noChangeArrowheads="1"/>
          </p:cNvSpPr>
          <p:nvPr/>
        </p:nvSpPr>
        <p:spPr bwMode="auto">
          <a:xfrm>
            <a:off x="304800" y="1442350"/>
            <a:ext cx="8762999" cy="2119983"/>
          </a:xfrm>
          <a:prstGeom prst="rect">
            <a:avLst/>
          </a:prstGeom>
          <a:noFill/>
          <a:ln w="9525">
            <a:noFill/>
            <a:miter lim="800000"/>
            <a:headEnd/>
            <a:tailEnd/>
          </a:ln>
        </p:spPr>
        <p:txBody>
          <a:bodyPr anchor="ctr"/>
          <a:lstStyle/>
          <a:p>
            <a:pPr marL="385763" indent="-385763">
              <a:lnSpc>
                <a:spcPct val="114000"/>
              </a:lnSpc>
              <a:buAutoNum type="arabicPeriod"/>
            </a:pPr>
            <a:r>
              <a:rPr lang="en-US" sz="3200" dirty="0">
                <a:solidFill>
                  <a:srgbClr val="7030A0"/>
                </a:solidFill>
                <a:latin typeface="Arial" panose="020B0604020202020204" pitchFamily="34" charset="0"/>
                <a:cs typeface="Arial" panose="020B0604020202020204" pitchFamily="34" charset="0"/>
              </a:rPr>
              <a:t>Acute phase of suicidal crisis is often brief.</a:t>
            </a:r>
          </a:p>
          <a:p>
            <a:pPr marL="385763" indent="-385763">
              <a:lnSpc>
                <a:spcPct val="114000"/>
              </a:lnSpc>
              <a:buAutoNum type="arabicPeriod"/>
            </a:pPr>
            <a:r>
              <a:rPr lang="en-US" sz="3200" dirty="0">
                <a:solidFill>
                  <a:srgbClr val="7030A0"/>
                </a:solidFill>
                <a:latin typeface="Arial" panose="020B0604020202020204" pitchFamily="34" charset="0"/>
                <a:cs typeface="Arial" panose="020B0604020202020204" pitchFamily="34" charset="0"/>
              </a:rPr>
              <a:t> </a:t>
            </a:r>
          </a:p>
          <a:p>
            <a:pPr marL="385763" indent="-385763">
              <a:lnSpc>
                <a:spcPct val="114000"/>
              </a:lnSpc>
              <a:buAutoNum type="arabicPeriod"/>
            </a:pPr>
            <a:r>
              <a:rPr lang="en-US" sz="3200" dirty="0">
                <a:solidFill>
                  <a:srgbClr val="7030A0"/>
                </a:solidFill>
                <a:latin typeface="Arial" panose="020B0604020202020204" pitchFamily="34" charset="0"/>
                <a:cs typeface="Arial" panose="020B0604020202020204" pitchFamily="34" charset="0"/>
              </a:rPr>
              <a:t> </a:t>
            </a:r>
          </a:p>
        </p:txBody>
      </p:sp>
      <p:sp>
        <p:nvSpPr>
          <p:cNvPr id="4" name="Rectangle 2"/>
          <p:cNvSpPr>
            <a:spLocks noChangeArrowheads="1"/>
          </p:cNvSpPr>
          <p:nvPr/>
        </p:nvSpPr>
        <p:spPr bwMode="auto">
          <a:xfrm>
            <a:off x="4191000" y="185236"/>
            <a:ext cx="4648200" cy="742950"/>
          </a:xfrm>
          <a:prstGeom prst="rect">
            <a:avLst/>
          </a:prstGeom>
          <a:noFill/>
          <a:ln w="9525">
            <a:noFill/>
            <a:miter lim="800000"/>
            <a:headEnd/>
            <a:tailEnd/>
          </a:ln>
        </p:spPr>
        <p:txBody>
          <a:bodyPr anchor="ctr"/>
          <a:lstStyle/>
          <a:p>
            <a:r>
              <a:rPr lang="en-US" sz="3600" b="1" dirty="0">
                <a:solidFill>
                  <a:srgbClr val="7030A0"/>
                </a:solidFill>
                <a:latin typeface="Arial" panose="020B0604020202020204" pitchFamily="34" charset="0"/>
                <a:cs typeface="Arial" panose="020B0604020202020204" pitchFamily="34" charset="0"/>
              </a:rPr>
              <a:t>Why Means Matter</a:t>
            </a:r>
          </a:p>
        </p:txBody>
      </p:sp>
    </p:spTree>
    <p:extLst>
      <p:ext uri="{BB962C8B-B14F-4D97-AF65-F5344CB8AC3E}">
        <p14:creationId xmlns:p14="http://schemas.microsoft.com/office/powerpoint/2010/main" val="1935871186"/>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E0826A1B-E0D8-499D-B733-BA0FFAD36C6A}"/>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B490BFAF-7D58-4E0C-BBBA-9D3D51256A42}"/>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D40CAF9-4950-4CEB-951E-2FECF9AEE372}" vid="{52F3589E-CA37-4C38-8BBC-352BF97360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42B78866AD3245A1A7D8671FA4795A" ma:contentTypeVersion="1" ma:contentTypeDescription="Create a new document." ma:contentTypeScope="" ma:versionID="46ceaab7709893851ec766cec7bb6fd8">
  <xsd:schema xmlns:xsd="http://www.w3.org/2001/XMLSchema" xmlns:xs="http://www.w3.org/2001/XMLSchema" xmlns:p="http://schemas.microsoft.com/office/2006/metadata/properties" xmlns:ns1="http://schemas.microsoft.com/sharepoint/v3" xmlns:ns2="ffff1ce9-1dc9-438b-8148-05014cd97c07" targetNamespace="http://schemas.microsoft.com/office/2006/metadata/properties" ma:root="true" ma:fieldsID="311e6311dc8f45d033cc7d48253c44ea" ns1:_="" ns2:_="">
    <xsd:import namespace="http://schemas.microsoft.com/sharepoint/v3"/>
    <xsd:import namespace="ffff1ce9-1dc9-438b-8148-05014cd97c07"/>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ff1ce9-1dc9-438b-8148-05014cd97c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fff1ce9-1dc9-438b-8148-05014cd97c07">55HQXHK6NHHM-424-26</_dlc_DocId>
    <_dlc_DocIdUrl xmlns="ffff1ce9-1dc9-438b-8148-05014cd97c07">
      <Url>https://hub.omh.ny.gov/guidance/_layouts/DocIdRedir.aspx?ID=55HQXHK6NHHM-424-26</Url>
      <Description>55HQXHK6NHHM-424-26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C99BE6-1B41-42CE-A044-E07EACAEC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ff1ce9-1dc9-438b-8148-05014cd97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3CFBD-188E-4C59-B02D-5E222B572FCB}">
  <ds:schemaRefs>
    <ds:schemaRef ds:uri="http://schemas.microsoft.com/sharepoint/events"/>
  </ds:schemaRefs>
</ds:datastoreItem>
</file>

<file path=customXml/itemProps3.xml><?xml version="1.0" encoding="utf-8"?>
<ds:datastoreItem xmlns:ds="http://schemas.openxmlformats.org/officeDocument/2006/customXml" ds:itemID="{B3F86441-E60D-4495-9820-50FFC7B27329}">
  <ds:schemaRefs>
    <ds:schemaRef ds:uri="http://schemas.openxmlformats.org/package/2006/metadata/core-properties"/>
    <ds:schemaRef ds:uri="http://schemas.microsoft.com/office/2006/documentManagement/types"/>
    <ds:schemaRef ds:uri="ffff1ce9-1dc9-438b-8148-05014cd97c07"/>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373712F-8FAF-4E78-8CC0-FB8B33919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OMH Power Point Template</Template>
  <TotalTime>21179</TotalTime>
  <Words>3341</Words>
  <Application>Microsoft Office PowerPoint</Application>
  <PresentationFormat>On-screen Show (16:9)</PresentationFormat>
  <Paragraphs>527</Paragraphs>
  <Slides>61</Slides>
  <Notes>50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8" baseType="lpstr">
      <vt:lpstr>Arial</vt:lpstr>
      <vt:lpstr>Calibri</vt:lpstr>
      <vt:lpstr>Times</vt:lpstr>
      <vt:lpstr>Cover Master</vt:lpstr>
      <vt:lpstr>Section Master</vt:lpstr>
      <vt:lpstr>Content Master</vt:lpstr>
      <vt:lpstr>Worksheet</vt:lpstr>
      <vt:lpstr>PowerPoint Presentation</vt:lpstr>
      <vt:lpstr>PowerPoint Presentation</vt:lpstr>
      <vt:lpstr>PowerPoint Presentation</vt:lpstr>
      <vt:lpstr>PowerPoint Presentation</vt:lpstr>
      <vt:lpstr>Why Means Matter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common Medicines used in Overdose Deaths</vt:lpstr>
      <vt:lpstr>Messaging Quandary</vt:lpstr>
      <vt:lpstr>PowerPoint Presentation</vt:lpstr>
      <vt:lpstr>PowerPoint Presentation</vt:lpstr>
      <vt:lpstr>PowerPoint Presentation</vt:lpstr>
    </vt:vector>
  </TitlesOfParts>
  <Company>NYSOMH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Genovese, Mark (OMH)</dc:creator>
  <cp:lastModifiedBy>Lloyd-Lester, Garra (OMH)</cp:lastModifiedBy>
  <cp:revision>110</cp:revision>
  <dcterms:created xsi:type="dcterms:W3CDTF">2018-10-30T19:04:16Z</dcterms:created>
  <dcterms:modified xsi:type="dcterms:W3CDTF">2020-11-17T18:13:53Z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0x010100C342B78866AD3245A1A7D8671FA4795A</vt:lpwstr>
  </property>
  <property fmtid="{D5CDD505-2E9C-101B-9397-08002B2CF9AE}" pid="3" name="_dlc_DocIdItemGuid">
    <vt:lpwstr>ca9961fb-b674-4d44-a9bd-b70273dca2c5</vt:lpwstr>
  </property>
</Properties>
</file>