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0" r:id="rId5"/>
    <p:sldMasterId id="2147483711" r:id="rId6"/>
    <p:sldMasterId id="214748371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y="6858000" cx="12192000"/>
  <p:notesSz cx="7010400" cy="9296400"/>
  <p:embeddedFontLst>
    <p:embeddedFont>
      <p:font typeface="Playfair Display"/>
      <p:regular r:id="rId61"/>
      <p:bold r:id="rId62"/>
      <p:italic r:id="rId63"/>
      <p:boldItalic r:id="rId64"/>
    </p:embeddedFont>
    <p:embeddedFont>
      <p:font typeface="Constantia"/>
      <p:regular r:id="rId65"/>
      <p:bold r:id="rId66"/>
      <p:italic r:id="rId67"/>
      <p:boldItalic r:id="rId68"/>
    </p:embeddedFont>
    <p:embeddedFont>
      <p:font typeface="Source Serif Pro"/>
      <p:regular r:id="rId69"/>
      <p:bold r:id="rId70"/>
      <p:italic r:id="rId71"/>
      <p:boldItalic r:id="rId72"/>
    </p:embeddedFont>
    <p:embeddedFont>
      <p:font typeface="Lato"/>
      <p:regular r:id="rId73"/>
      <p:bold r:id="rId74"/>
      <p:italic r:id="rId75"/>
      <p:boldItalic r:id="rId76"/>
    </p:embeddedFont>
    <p:embeddedFont>
      <p:font typeface="Tahoma"/>
      <p:regular r:id="rId77"/>
      <p:bold r:id="rId78"/>
    </p:embeddedFont>
    <p:embeddedFont>
      <p:font typeface="Helvetica Neue"/>
      <p:regular r:id="rId79"/>
      <p:bold r:id="rId80"/>
      <p:italic r:id="rId81"/>
      <p:boldItalic r:id="rId82"/>
    </p:embeddedFont>
    <p:embeddedFont>
      <p:font typeface="Merriweather"/>
      <p:regular r:id="rId83"/>
      <p:bold r:id="rId84"/>
      <p:italic r:id="rId85"/>
      <p:boldItalic r:id="rId86"/>
    </p:embeddedFont>
    <p:embeddedFont>
      <p:font typeface="Open Sans"/>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F70209-FD5F-45AA-B67D-9A86FF335BC3}">
  <a:tblStyle styleId="{08F70209-FD5F-45AA-B67D-9A86FF335BC3}"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EFF0"/>
          </a:solidFill>
        </a:fill>
      </a:tcStyle>
    </a:wholeTbl>
    <a:band1H>
      <a:tcTxStyle/>
      <a:tcStyle>
        <a:fill>
          <a:solidFill>
            <a:srgbClr val="D4DDDF"/>
          </a:solidFill>
        </a:fill>
      </a:tcStyle>
    </a:band1H>
    <a:band2H>
      <a:tcTxStyle/>
    </a:band2H>
    <a:band1V>
      <a:tcTxStyle/>
      <a:tcStyle>
        <a:fill>
          <a:solidFill>
            <a:srgbClr val="D4DDDF"/>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D716DDF-28C6-4030-969C-1AE23197C099}" styleName="Table_1">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Merriweather-bold.fntdata"/><Relationship Id="rId83" Type="http://schemas.openxmlformats.org/officeDocument/2006/relationships/font" Target="fonts/Merriweather-regular.fntdata"/><Relationship Id="rId42" Type="http://schemas.openxmlformats.org/officeDocument/2006/relationships/slide" Target="slides/slide34.xml"/><Relationship Id="rId86" Type="http://schemas.openxmlformats.org/officeDocument/2006/relationships/font" Target="fonts/Merriweather-boldItalic.fntdata"/><Relationship Id="rId41" Type="http://schemas.openxmlformats.org/officeDocument/2006/relationships/slide" Target="slides/slide33.xml"/><Relationship Id="rId85" Type="http://schemas.openxmlformats.org/officeDocument/2006/relationships/font" Target="fonts/Merriweather-italic.fntdata"/><Relationship Id="rId44" Type="http://schemas.openxmlformats.org/officeDocument/2006/relationships/slide" Target="slides/slide36.xml"/><Relationship Id="rId88" Type="http://schemas.openxmlformats.org/officeDocument/2006/relationships/font" Target="fonts/OpenSans-bold.fntdata"/><Relationship Id="rId43" Type="http://schemas.openxmlformats.org/officeDocument/2006/relationships/slide" Target="slides/slide35.xml"/><Relationship Id="rId87" Type="http://schemas.openxmlformats.org/officeDocument/2006/relationships/font" Target="fonts/OpenSans-regular.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OpenSans-italic.fntdata"/><Relationship Id="rId80" Type="http://schemas.openxmlformats.org/officeDocument/2006/relationships/font" Target="fonts/HelveticaNeue-bold.fntdata"/><Relationship Id="rId82" Type="http://schemas.openxmlformats.org/officeDocument/2006/relationships/font" Target="fonts/HelveticaNeue-boldItalic.fntdata"/><Relationship Id="rId81" Type="http://schemas.openxmlformats.org/officeDocument/2006/relationships/font" Target="fonts/HelveticaNeue-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Lato-regular.fntdata"/><Relationship Id="rId72" Type="http://schemas.openxmlformats.org/officeDocument/2006/relationships/font" Target="fonts/SourceSerifPro-boldItalic.fntdata"/><Relationship Id="rId31" Type="http://schemas.openxmlformats.org/officeDocument/2006/relationships/slide" Target="slides/slide23.xml"/><Relationship Id="rId75" Type="http://schemas.openxmlformats.org/officeDocument/2006/relationships/font" Target="fonts/Lato-italic.fntdata"/><Relationship Id="rId30" Type="http://schemas.openxmlformats.org/officeDocument/2006/relationships/slide" Target="slides/slide22.xml"/><Relationship Id="rId74" Type="http://schemas.openxmlformats.org/officeDocument/2006/relationships/font" Target="fonts/Lato-bold.fntdata"/><Relationship Id="rId33" Type="http://schemas.openxmlformats.org/officeDocument/2006/relationships/slide" Target="slides/slide25.xml"/><Relationship Id="rId77" Type="http://schemas.openxmlformats.org/officeDocument/2006/relationships/font" Target="fonts/Tahoma-regular.fntdata"/><Relationship Id="rId32" Type="http://schemas.openxmlformats.org/officeDocument/2006/relationships/slide" Target="slides/slide24.xml"/><Relationship Id="rId76" Type="http://schemas.openxmlformats.org/officeDocument/2006/relationships/font" Target="fonts/Lato-boldItalic.fntdata"/><Relationship Id="rId35" Type="http://schemas.openxmlformats.org/officeDocument/2006/relationships/slide" Target="slides/slide27.xml"/><Relationship Id="rId79" Type="http://schemas.openxmlformats.org/officeDocument/2006/relationships/font" Target="fonts/HelveticaNeue-regular.fntdata"/><Relationship Id="rId34" Type="http://schemas.openxmlformats.org/officeDocument/2006/relationships/slide" Target="slides/slide26.xml"/><Relationship Id="rId78" Type="http://schemas.openxmlformats.org/officeDocument/2006/relationships/font" Target="fonts/Tahoma-bold.fntdata"/><Relationship Id="rId71" Type="http://schemas.openxmlformats.org/officeDocument/2006/relationships/font" Target="fonts/SourceSerifPro-italic.fntdata"/><Relationship Id="rId70" Type="http://schemas.openxmlformats.org/officeDocument/2006/relationships/font" Target="fonts/SourceSerifPro-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PlayfairDisplay-bold.fntdata"/><Relationship Id="rId61" Type="http://schemas.openxmlformats.org/officeDocument/2006/relationships/font" Target="fonts/PlayfairDisplay-regular.fntdata"/><Relationship Id="rId20" Type="http://schemas.openxmlformats.org/officeDocument/2006/relationships/slide" Target="slides/slide12.xml"/><Relationship Id="rId64" Type="http://schemas.openxmlformats.org/officeDocument/2006/relationships/font" Target="fonts/PlayfairDisplay-boldItalic.fntdata"/><Relationship Id="rId63" Type="http://schemas.openxmlformats.org/officeDocument/2006/relationships/font" Target="fonts/PlayfairDisplay-italic.fntdata"/><Relationship Id="rId22" Type="http://schemas.openxmlformats.org/officeDocument/2006/relationships/slide" Target="slides/slide14.xml"/><Relationship Id="rId66" Type="http://schemas.openxmlformats.org/officeDocument/2006/relationships/font" Target="fonts/Constantia-bold.fntdata"/><Relationship Id="rId21" Type="http://schemas.openxmlformats.org/officeDocument/2006/relationships/slide" Target="slides/slide13.xml"/><Relationship Id="rId65" Type="http://schemas.openxmlformats.org/officeDocument/2006/relationships/font" Target="fonts/Constantia-regular.fntdata"/><Relationship Id="rId24" Type="http://schemas.openxmlformats.org/officeDocument/2006/relationships/slide" Target="slides/slide16.xml"/><Relationship Id="rId68" Type="http://schemas.openxmlformats.org/officeDocument/2006/relationships/font" Target="fonts/Constantia-boldItalic.fntdata"/><Relationship Id="rId23" Type="http://schemas.openxmlformats.org/officeDocument/2006/relationships/slide" Target="slides/slide15.xml"/><Relationship Id="rId67" Type="http://schemas.openxmlformats.org/officeDocument/2006/relationships/font" Target="fonts/Constantia-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SourceSerifPro-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0" Type="http://schemas.openxmlformats.org/officeDocument/2006/relationships/font" Target="fonts/OpenSans-bold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x.doi.org/10.2105%2FAJPH.2013.301261"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b20f84388e_0_32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b20f84388e_0_328: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b20f84388e_0_39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b20f84388e_0_39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e087650248_0_1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63" name="Google Shape;563;ge087650248_0_11: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e087650248_0_1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70" name="Google Shape;570;ge087650248_0_17: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e087650248_0_2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76" name="Google Shape;576;ge087650248_0_22: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e087650248_0_28: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e087650248_0_28: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rPr lang="en-US" sz="800"/>
              <a:t>Work &amp; Business: Microsoft Word, Excel, PowerPoint, QuickBooks, WordPress</a:t>
            </a:r>
            <a:endParaRPr/>
          </a:p>
          <a:p>
            <a:pPr indent="0" lvl="0" marL="0" rtl="0" algn="l">
              <a:spcBef>
                <a:spcPts val="0"/>
              </a:spcBef>
              <a:spcAft>
                <a:spcPts val="0"/>
              </a:spcAft>
              <a:buNone/>
            </a:pPr>
            <a:r>
              <a:rPr lang="en-US" sz="800"/>
              <a:t>Aging: Learning about devices, Apple, MAC Computers, Windows 10, iPads &amp; iPhones, Android Phones &amp; Tablets, Identifying Fraud &amp; Scams, Getting News, Info Online, Software &amp; Apps for Better Health, Online games for 55+</a:t>
            </a:r>
            <a:endParaRPr/>
          </a:p>
          <a:p>
            <a:pPr indent="0" lvl="0" marL="0" rtl="0" algn="l">
              <a:spcBef>
                <a:spcPts val="0"/>
              </a:spcBef>
              <a:spcAft>
                <a:spcPts val="0"/>
              </a:spcAft>
              <a:buNone/>
            </a:pPr>
            <a:r>
              <a:rPr lang="en-US" sz="800"/>
              <a:t>Home: Internet Safety, Online Safety for Parents of Tweens/Teens, Cloud Library, Google-Based Tools, Cutting the Cord, Requesting and Absentee Ballot, Google Classroom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e087650248_0_34: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90" name="Google Shape;590;ge087650248_0_34: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e087650248_0_40: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e087650248_0_40: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e087650248_0_46: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e087650248_0_46: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e087650248_0_52: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e087650248_0_52: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e24b42d014_0_589: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t/>
            </a:r>
            <a:endParaRPr/>
          </a:p>
        </p:txBody>
      </p:sp>
      <p:sp>
        <p:nvSpPr>
          <p:cNvPr id="619" name="Google Shape;619;ge24b42d014_0_589: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c257c228d7_0_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83" name="Google Shape;483;gc257c228d7_0_9: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e24b42d014_0_595: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e24b42d014_0_595: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a:p>
            <a:pPr indent="-311150" lvl="0" marL="469900" rtl="0" algn="l">
              <a:lnSpc>
                <a:spcPct val="100000"/>
              </a:lnSpc>
              <a:spcBef>
                <a:spcPts val="0"/>
              </a:spcBef>
              <a:spcAft>
                <a:spcPts val="0"/>
              </a:spcAft>
              <a:buSzPts val="1100"/>
              <a:buChar char="●"/>
            </a:pPr>
            <a:r>
              <a:rPr lang="en-US"/>
              <a:t>As far back as 2013, long before the pandemic,  loneliness and social isolation was being identified as risk factors for mortality that was comparable to other traditional clinical risk factors in a research project in the American Journal of Public Health (</a:t>
            </a:r>
            <a:r>
              <a:rPr b="0" i="0" lang="en-US" sz="1100" u="none" cap="none" strike="noStrike">
                <a:solidFill>
                  <a:srgbClr val="000000"/>
                </a:solidFill>
                <a:latin typeface="Arial"/>
                <a:ea typeface="Arial"/>
                <a:cs typeface="Arial"/>
                <a:sym typeface="Arial"/>
              </a:rPr>
              <a:t>Published online 2013 November. doi: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10.2105/AJPH.2013.301261</a:t>
            </a:r>
            <a:r>
              <a:rPr b="0" i="0" lang="en-US" sz="1100" u="none" cap="none" strike="noStrike">
                <a:solidFill>
                  <a:srgbClr val="000000"/>
                </a:solidFill>
                <a:latin typeface="Arial"/>
                <a:ea typeface="Arial"/>
                <a:cs typeface="Arial"/>
                <a:sym typeface="Arial"/>
              </a:rPr>
              <a:t>).  The pandemic with its increased need for social distancing and risk of getting COVID-19, there were even more people experiencing the negative effects of social isolation and loneliness.  One the lack of physical connection with others and loneliness more about the emotional connection with others.  Recent studies have shown not only an increased risk of premature death, but a 50% increase risk of developing dementia, a 29% risk of heart disease and 32% risk of stroke with higher rates of depression, anxiety and suicide.  </a:t>
            </a:r>
            <a:endParaRPr/>
          </a:p>
          <a:p>
            <a:pPr indent="-241300" lvl="0" marL="4699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311150" lvl="0" marL="4699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When the State Unit on Aging received CARES Act funds to the No Wrong Door.  We used the existing Aging and Disability network to identify those most in need of intervention.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e24b42d014_0_601: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ge24b42d014_0_601: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24b42d014_0_626: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e24b42d014_0_62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e24b42d014_0_646: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e24b42d014_0_64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e24b42d014_0_661: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ge24b42d014_0_661: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a:p>
            <a:pPr indent="-241300" lvl="0" marL="469900" rtl="0" algn="l">
              <a:lnSpc>
                <a:spcPct val="100000"/>
              </a:lnSpc>
              <a:spcBef>
                <a:spcPts val="0"/>
              </a:spcBef>
              <a:spcAft>
                <a:spcPts val="0"/>
              </a:spcAft>
              <a:buSzPts val="1100"/>
              <a:buNone/>
            </a:pPr>
            <a:r>
              <a:t/>
            </a:r>
            <a:endParaRPr/>
          </a:p>
          <a:p>
            <a:pPr indent="-311150" lvl="0" marL="469900" rtl="0" algn="l">
              <a:lnSpc>
                <a:spcPct val="100000"/>
              </a:lnSpc>
              <a:spcBef>
                <a:spcPts val="0"/>
              </a:spcBef>
              <a:spcAft>
                <a:spcPts val="0"/>
              </a:spcAft>
              <a:buSzPts val="1100"/>
              <a:buChar char="●"/>
            </a:pPr>
            <a:r>
              <a:rPr lang="en-US"/>
              <a:t>Area Agencies on Aging receive funding under the Older Americans Act to provide five core services to older adults aged 60 years of age or older.  This includes information and referral services that all AAA provide.</a:t>
            </a:r>
            <a:endParaRPr/>
          </a:p>
          <a:p>
            <a:pPr indent="-241300" lvl="0" marL="469900" rtl="0" algn="l">
              <a:lnSpc>
                <a:spcPct val="100000"/>
              </a:lnSpc>
              <a:spcBef>
                <a:spcPts val="0"/>
              </a:spcBef>
              <a:spcAft>
                <a:spcPts val="0"/>
              </a:spcAft>
              <a:buSzPts val="1100"/>
              <a:buNone/>
            </a:pPr>
            <a:r>
              <a:t/>
            </a:r>
            <a:endParaRPr/>
          </a:p>
          <a:p>
            <a:pPr indent="-311150" lvl="0" marL="469900" rtl="0" algn="l">
              <a:lnSpc>
                <a:spcPct val="100000"/>
              </a:lnSpc>
              <a:spcBef>
                <a:spcPts val="0"/>
              </a:spcBef>
              <a:spcAft>
                <a:spcPts val="0"/>
              </a:spcAft>
              <a:buSzPts val="1100"/>
              <a:buChar char="●"/>
            </a:pPr>
            <a:r>
              <a:rPr lang="en-US"/>
              <a:t>Similiar to AAAs, Centers for Independent Living are not for profit agencies that also provide core services that include information and referrals services for individuals with disabilities.</a:t>
            </a:r>
            <a:endParaRPr/>
          </a:p>
          <a:p>
            <a:pPr indent="-241300" lvl="0" marL="469900" rtl="0" algn="l">
              <a:lnSpc>
                <a:spcPct val="100000"/>
              </a:lnSpc>
              <a:spcBef>
                <a:spcPts val="0"/>
              </a:spcBef>
              <a:spcAft>
                <a:spcPts val="0"/>
              </a:spcAft>
              <a:buSzPts val="1100"/>
              <a:buNone/>
            </a:pPr>
            <a:r>
              <a:t/>
            </a:r>
            <a:endParaRPr/>
          </a:p>
          <a:p>
            <a:pPr indent="-311150" lvl="0" marL="469900" rtl="0" algn="l">
              <a:lnSpc>
                <a:spcPct val="100000"/>
              </a:lnSpc>
              <a:spcBef>
                <a:spcPts val="0"/>
              </a:spcBef>
              <a:spcAft>
                <a:spcPts val="0"/>
              </a:spcAft>
              <a:buSzPts val="1100"/>
              <a:buChar char="●"/>
            </a:pPr>
            <a:r>
              <a:rPr lang="en-US"/>
              <a:t>We offered these ten agencies in Connecticut some additional CARES act grant funds to embed a six questions Social Isolation Scale questionnaire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e24b42d014_0_670: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ge24b42d014_0_670: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e24b42d014_0_677: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ge24b42d014_0_677: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e24b42d014_0_683: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e24b42d014_0_683: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e24b42d014_0_689: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ge24b42d014_0_689: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e24b42d014_0_696: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e24b42d014_0_69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b20f84388e_0_34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94" name="Google Shape;494;gb20f84388e_0_349: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e24b42d014_0_880: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ge24b42d014_0_880: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a:p>
            <a:pPr indent="-241300" lvl="0" marL="469900" rtl="0" algn="l">
              <a:lnSpc>
                <a:spcPct val="100000"/>
              </a:lnSpc>
              <a:spcBef>
                <a:spcPts val="0"/>
              </a:spcBef>
              <a:spcAft>
                <a:spcPts val="0"/>
              </a:spcAft>
              <a:buSzPts val="1100"/>
              <a:buNone/>
            </a:pPr>
            <a:r>
              <a:t/>
            </a:r>
            <a:endParaRPr/>
          </a:p>
          <a:p>
            <a:pPr indent="-311150" lvl="0" marL="469900" rtl="0" algn="l">
              <a:lnSpc>
                <a:spcPct val="100000"/>
              </a:lnSpc>
              <a:spcBef>
                <a:spcPts val="0"/>
              </a:spcBef>
              <a:spcAft>
                <a:spcPts val="0"/>
              </a:spcAft>
              <a:buSzPts val="1100"/>
              <a:buChar char="●"/>
            </a:pPr>
            <a:r>
              <a:rPr lang="en-US"/>
              <a:t>Individuals were contacted 30 days after the AT training was completed and then again at 60 days.  On average, individuals scored 14.5 before they referred to the AT partner and scores improved by 8.9 points after receiving technology and training.  The average score at 60 days was 26.3, a score that indicates no social isolation or low risk of social isolation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e24b42d014_0_979: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ge24b42d014_0_979: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a:p>
            <a:pPr indent="-241300" lvl="0" marL="469900" rtl="0" algn="l">
              <a:lnSpc>
                <a:spcPct val="100000"/>
              </a:lnSpc>
              <a:spcBef>
                <a:spcPts val="0"/>
              </a:spcBef>
              <a:spcAft>
                <a:spcPts val="0"/>
              </a:spcAft>
              <a:buSzPts val="1100"/>
              <a:buNone/>
            </a:pPr>
            <a:r>
              <a:t/>
            </a:r>
            <a:endParaRPr/>
          </a:p>
          <a:p>
            <a:pPr indent="-311150" lvl="0" marL="469900" rtl="0" algn="l">
              <a:lnSpc>
                <a:spcPct val="100000"/>
              </a:lnSpc>
              <a:spcBef>
                <a:spcPts val="0"/>
              </a:spcBef>
              <a:spcAft>
                <a:spcPts val="0"/>
              </a:spcAft>
              <a:buSzPts val="1100"/>
              <a:buChar char="●"/>
            </a:pPr>
            <a:r>
              <a:rPr lang="en-US"/>
              <a:t>More importantly, at 30 and 60 days, 45% of those surveyed at 30 &amp; 60 days rated their Quality of Life as a 10 out of 1-10 with 77% rating it at least 5 or better.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e24b42d014_0_733: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5" name="Google Shape;775;ge24b42d014_0_733: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e24b42d014_0_746: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e24b42d014_0_74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Patty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e24b42d014_0_752: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ge24b42d014_0_752: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e24b42d014_0_763: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ge24b42d014_0_763: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e24b42d014_0_1068: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ge24b42d014_0_1068: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311150" lvl="0" marL="469900" rtl="0" algn="l">
              <a:lnSpc>
                <a:spcPct val="100000"/>
              </a:lnSpc>
              <a:spcBef>
                <a:spcPts val="0"/>
              </a:spcBef>
              <a:spcAft>
                <a:spcPts val="0"/>
              </a:spcAft>
              <a:buSzPts val="1100"/>
              <a:buChar char="●"/>
            </a:pPr>
            <a:r>
              <a:rPr lang="en-US"/>
              <a:t>Arlene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e087650248_0_28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t/>
            </a:r>
            <a:endParaRPr/>
          </a:p>
        </p:txBody>
      </p:sp>
      <p:sp>
        <p:nvSpPr>
          <p:cNvPr id="821" name="Google Shape;821;ge087650248_0_286: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e087650248_0_29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27" name="Google Shape;827;ge087650248_0_291: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e087650248_0_296: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ge087650248_0_29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241300" lvl="0" marL="469900" rtl="0" algn="l">
              <a:lnSpc>
                <a:spcPct val="100000"/>
              </a:lnSpc>
              <a:spcBef>
                <a:spcPts val="0"/>
              </a:spcBef>
              <a:spcAft>
                <a:spcPts val="0"/>
              </a:spcAft>
              <a:buSzPts val="1100"/>
              <a:buNone/>
            </a:pPr>
            <a:r>
              <a:t/>
            </a:r>
            <a:endParaRPr/>
          </a:p>
        </p:txBody>
      </p:sp>
      <p:sp>
        <p:nvSpPr>
          <p:cNvPr id="834" name="Google Shape;834;ge087650248_0_296:notes"/>
          <p:cNvSpPr txBox="1"/>
          <p:nvPr>
            <p:ph idx="12" type="sldNum"/>
          </p:nvPr>
        </p:nvSpPr>
        <p:spPr>
          <a:xfrm>
            <a:off x="0" y="0"/>
            <a:ext cx="3066600" cy="3050100"/>
          </a:xfrm>
          <a:prstGeom prst="rect">
            <a:avLst/>
          </a:prstGeom>
          <a:noFill/>
          <a:ln>
            <a:noFill/>
          </a:ln>
        </p:spPr>
        <p:txBody>
          <a:bodyPr anchorCtr="0" anchor="t" bIns="46625" lIns="93275" spcFirstLastPara="1" rIns="93275" wrap="square" tIns="46625">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b20f84388e_0_356: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02" name="Google Shape;502;gb20f84388e_0_356: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e087650248_0_303: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41" name="Google Shape;841;ge087650248_0_303: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e087650248_0_308: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47" name="Google Shape;847;ge087650248_0_308: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e087650248_0_33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74" name="Google Shape;874;ge087650248_0_334: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e087650248_0_33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80" name="Google Shape;880;ge087650248_0_339: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e087650248_0_34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86" name="Google Shape;886;ge087650248_0_344: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e087650248_0_34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92" name="Google Shape;892;ge087650248_0_349: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e087650248_0_35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98" name="Google Shape;898;ge087650248_0_354: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e087650248_0_35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04" name="Google Shape;904;ge087650248_0_359: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e24b42d014_0_86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e24b42d014_0_86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b20f84388e_0_40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b20f84388e_0_40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c2ca8fe10f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c2ca8fe10f_0_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21" name="Google Shape;521;gc2ca8fe10f_0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b20f84388e_0_405: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b20f84388e_0_405: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b20f84388e_0_411: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31" name="Google Shape;931;gb20f84388e_0_411: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b20f84388e_0_394: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b20f84388e_0_394: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c975abe181_0_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29" name="Google Shape;529;gc975abe181_0_0: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b20f84388e_0_373: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37" name="Google Shape;537;gb20f84388e_0_373: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b20f84388e_0_37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b20f84388e_0_379: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b20f84388e_0_385: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b20f84388e_0_385: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nner Title" type="title">
  <p:cSld name="TITLE">
    <p:spTree>
      <p:nvGrpSpPr>
        <p:cNvPr id="17" name="Shape 17"/>
        <p:cNvGrpSpPr/>
        <p:nvPr/>
      </p:nvGrpSpPr>
      <p:grpSpPr>
        <a:xfrm>
          <a:off x="0" y="0"/>
          <a:ext cx="0" cy="0"/>
          <a:chOff x="0" y="0"/>
          <a:chExt cx="0" cy="0"/>
        </a:xfrm>
      </p:grpSpPr>
      <p:pic>
        <p:nvPicPr>
          <p:cNvPr descr="Logo: HRSA. Health Resources &amp; Services Administration.&#10;&#10;Vision: Healthy Communities, Healthy People" id="18" name="Google Shape;18;p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2"/>
          <p:cNvSpPr txBox="1"/>
          <p:nvPr>
            <p:ph type="ctrTitle"/>
          </p:nvPr>
        </p:nvSpPr>
        <p:spPr>
          <a:xfrm>
            <a:off x="841248" y="1899138"/>
            <a:ext cx="10515600" cy="256032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rgbClr val="0F4D7B"/>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
          <p:cNvSpPr txBox="1"/>
          <p:nvPr>
            <p:ph idx="1" type="subTitle"/>
          </p:nvPr>
        </p:nvSpPr>
        <p:spPr>
          <a:xfrm>
            <a:off x="914400" y="4498848"/>
            <a:ext cx="10515600" cy="9144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28"/>
              </a:spcBef>
              <a:spcAft>
                <a:spcPts val="0"/>
              </a:spcAft>
              <a:buSzPts val="3500"/>
              <a:buNone/>
              <a:defRPr b="1" sz="2800">
                <a:solidFill>
                  <a:srgbClr val="800000"/>
                </a:solidFill>
              </a:defRPr>
            </a:lvl1pPr>
            <a:lvl2pPr lvl="1" algn="ctr">
              <a:lnSpc>
                <a:spcPct val="100000"/>
              </a:lnSpc>
              <a:spcBef>
                <a:spcPts val="480"/>
              </a:spcBef>
              <a:spcAft>
                <a:spcPts val="0"/>
              </a:spcAft>
              <a:buSzPts val="2000"/>
              <a:buNone/>
              <a:defRPr sz="2000"/>
            </a:lvl2pPr>
            <a:lvl3pPr lvl="2" algn="ctr">
              <a:lnSpc>
                <a:spcPct val="100000"/>
              </a:lnSpc>
              <a:spcBef>
                <a:spcPts val="432"/>
              </a:spcBef>
              <a:spcAft>
                <a:spcPts val="0"/>
              </a:spcAft>
              <a:buSzPts val="1800"/>
              <a:buNone/>
              <a:defRPr sz="1800"/>
            </a:lvl3pPr>
            <a:lvl4pPr lvl="3" algn="ctr">
              <a:lnSpc>
                <a:spcPct val="100000"/>
              </a:lnSpc>
              <a:spcBef>
                <a:spcPts val="400"/>
              </a:spcBef>
              <a:spcAft>
                <a:spcPts val="0"/>
              </a:spcAft>
              <a:buSzPts val="1600"/>
              <a:buNone/>
              <a:defRPr sz="1600"/>
            </a:lvl4pPr>
            <a:lvl5pPr lvl="4" algn="ctr">
              <a:lnSpc>
                <a:spcPct val="100000"/>
              </a:lnSpc>
              <a:spcBef>
                <a:spcPts val="38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11"/>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99" name="Google Shape;99;p11"/>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00" name="Google Shape;100;p11"/>
          <p:cNvSpPr txBox="1"/>
          <p:nvPr>
            <p:ph idx="1" type="body"/>
          </p:nvPr>
        </p:nvSpPr>
        <p:spPr>
          <a:xfrm>
            <a:off x="838200" y="1444752"/>
            <a:ext cx="5181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11"/>
          <p:cNvSpPr txBox="1"/>
          <p:nvPr>
            <p:ph idx="2" type="body"/>
          </p:nvPr>
        </p:nvSpPr>
        <p:spPr>
          <a:xfrm>
            <a:off x="6172200" y="1444752"/>
            <a:ext cx="5181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1"/>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and Source Content">
  <p:cSld name="Two and Source Content">
    <p:spTree>
      <p:nvGrpSpPr>
        <p:cNvPr id="103" name="Shape 103"/>
        <p:cNvGrpSpPr/>
        <p:nvPr/>
      </p:nvGrpSpPr>
      <p:grpSpPr>
        <a:xfrm>
          <a:off x="0" y="0"/>
          <a:ext cx="0" cy="0"/>
          <a:chOff x="0" y="0"/>
          <a:chExt cx="0" cy="0"/>
        </a:xfrm>
      </p:grpSpPr>
      <p:sp>
        <p:nvSpPr>
          <p:cNvPr id="104" name="Google Shape;104;p12"/>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05" name="Google Shape;105;p12"/>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06" name="Google Shape;106;p12"/>
          <p:cNvSpPr txBox="1"/>
          <p:nvPr>
            <p:ph idx="1" type="body"/>
          </p:nvPr>
        </p:nvSpPr>
        <p:spPr>
          <a:xfrm>
            <a:off x="838200" y="1444752"/>
            <a:ext cx="5181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2"/>
          <p:cNvSpPr txBox="1"/>
          <p:nvPr>
            <p:ph idx="2" type="body"/>
          </p:nvPr>
        </p:nvSpPr>
        <p:spPr>
          <a:xfrm>
            <a:off x="6172200" y="1444752"/>
            <a:ext cx="5181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12"/>
          <p:cNvSpPr txBox="1"/>
          <p:nvPr>
            <p:ph idx="3" type="body"/>
          </p:nvPr>
        </p:nvSpPr>
        <p:spPr>
          <a:xfrm>
            <a:off x="841248"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228600" lvl="1" marL="914400" algn="l">
              <a:lnSpc>
                <a:spcPct val="100000"/>
              </a:lnSpc>
              <a:spcBef>
                <a:spcPts val="0"/>
              </a:spcBef>
              <a:spcAft>
                <a:spcPts val="0"/>
              </a:spcAft>
              <a:buSzPts val="1400"/>
              <a:buNone/>
              <a:defRPr sz="1400"/>
            </a:lvl2pPr>
            <a:lvl3pPr indent="-228600" lvl="2" marL="1371600" algn="l">
              <a:lnSpc>
                <a:spcPct val="100000"/>
              </a:lnSpc>
              <a:spcBef>
                <a:spcPts val="0"/>
              </a:spcBef>
              <a:spcAft>
                <a:spcPts val="0"/>
              </a:spcAft>
              <a:buSzPts val="1400"/>
              <a:buNone/>
              <a:defRPr sz="1400"/>
            </a:lvl3pPr>
            <a:lvl4pPr indent="-228600" lvl="3" marL="1828800" algn="l">
              <a:lnSpc>
                <a:spcPct val="100000"/>
              </a:lnSpc>
              <a:spcBef>
                <a:spcPts val="0"/>
              </a:spcBef>
              <a:spcAft>
                <a:spcPts val="0"/>
              </a:spcAft>
              <a:buSzPts val="1400"/>
              <a:buNone/>
              <a:defRPr sz="1400"/>
            </a:lvl4pPr>
            <a:lvl5pPr indent="-228600" lvl="4" marL="2286000" algn="l">
              <a:lnSpc>
                <a:spcPct val="100000"/>
              </a:lnSpc>
              <a:spcBef>
                <a:spcPts val="0"/>
              </a:spcBef>
              <a:spcAft>
                <a:spcPts val="0"/>
              </a:spcAft>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2"/>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Wide Content">
  <p:cSld name="Two Wide Content">
    <p:spTree>
      <p:nvGrpSpPr>
        <p:cNvPr id="110" name="Shape 110"/>
        <p:cNvGrpSpPr/>
        <p:nvPr/>
      </p:nvGrpSpPr>
      <p:grpSpPr>
        <a:xfrm>
          <a:off x="0" y="0"/>
          <a:ext cx="0" cy="0"/>
          <a:chOff x="0" y="0"/>
          <a:chExt cx="0" cy="0"/>
        </a:xfrm>
      </p:grpSpPr>
      <p:sp>
        <p:nvSpPr>
          <p:cNvPr id="111" name="Google Shape;111;p13"/>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12" name="Google Shape;112;p13"/>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13" name="Google Shape;113;p13"/>
          <p:cNvSpPr txBox="1"/>
          <p:nvPr>
            <p:ph idx="1" type="body"/>
          </p:nvPr>
        </p:nvSpPr>
        <p:spPr>
          <a:xfrm>
            <a:off x="838200" y="1444752"/>
            <a:ext cx="10515600" cy="325526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3"/>
          <p:cNvSpPr txBox="1"/>
          <p:nvPr>
            <p:ph idx="2" type="body"/>
          </p:nvPr>
        </p:nvSpPr>
        <p:spPr>
          <a:xfrm>
            <a:off x="838200" y="4700016"/>
            <a:ext cx="10515600" cy="1225296"/>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3"/>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and One Content Title">
  <p:cSld name="Two Content and One Content Title">
    <p:spTree>
      <p:nvGrpSpPr>
        <p:cNvPr id="116" name="Shape 116"/>
        <p:cNvGrpSpPr/>
        <p:nvPr/>
      </p:nvGrpSpPr>
      <p:grpSpPr>
        <a:xfrm>
          <a:off x="0" y="0"/>
          <a:ext cx="0" cy="0"/>
          <a:chOff x="0" y="0"/>
          <a:chExt cx="0" cy="0"/>
        </a:xfrm>
      </p:grpSpPr>
      <p:sp>
        <p:nvSpPr>
          <p:cNvPr id="117" name="Google Shape;117;p14"/>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18" name="Google Shape;118;p14"/>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19" name="Google Shape;119;p14"/>
          <p:cNvSpPr txBox="1"/>
          <p:nvPr>
            <p:ph idx="1" type="body"/>
          </p:nvPr>
        </p:nvSpPr>
        <p:spPr>
          <a:xfrm>
            <a:off x="838200" y="1444752"/>
            <a:ext cx="5181600" cy="435254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14"/>
          <p:cNvSpPr txBox="1"/>
          <p:nvPr>
            <p:ph idx="2" type="body"/>
          </p:nvPr>
        </p:nvSpPr>
        <p:spPr>
          <a:xfrm>
            <a:off x="6172200" y="1444752"/>
            <a:ext cx="5184648" cy="54864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4"/>
          <p:cNvSpPr txBox="1"/>
          <p:nvPr>
            <p:ph idx="3" type="body"/>
          </p:nvPr>
        </p:nvSpPr>
        <p:spPr>
          <a:xfrm>
            <a:off x="6172200" y="2133600"/>
            <a:ext cx="5181600" cy="366249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14"/>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One Content Title">
  <p:cSld name="1_Two Content One Content Title">
    <p:spTree>
      <p:nvGrpSpPr>
        <p:cNvPr id="123" name="Shape 123"/>
        <p:cNvGrpSpPr/>
        <p:nvPr/>
      </p:nvGrpSpPr>
      <p:grpSpPr>
        <a:xfrm>
          <a:off x="0" y="0"/>
          <a:ext cx="0" cy="0"/>
          <a:chOff x="0" y="0"/>
          <a:chExt cx="0" cy="0"/>
        </a:xfrm>
      </p:grpSpPr>
      <p:sp>
        <p:nvSpPr>
          <p:cNvPr id="124" name="Google Shape;124;p15"/>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25" name="Google Shape;125;p15"/>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26" name="Google Shape;126;p15"/>
          <p:cNvSpPr txBox="1"/>
          <p:nvPr>
            <p:ph idx="1" type="body"/>
          </p:nvPr>
        </p:nvSpPr>
        <p:spPr>
          <a:xfrm>
            <a:off x="838200" y="1444752"/>
            <a:ext cx="5181600" cy="435254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15"/>
          <p:cNvSpPr txBox="1"/>
          <p:nvPr>
            <p:ph idx="2" type="body"/>
          </p:nvPr>
        </p:nvSpPr>
        <p:spPr>
          <a:xfrm>
            <a:off x="6172200" y="1444752"/>
            <a:ext cx="5184648" cy="54864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15"/>
          <p:cNvSpPr txBox="1"/>
          <p:nvPr>
            <p:ph idx="3" type="body"/>
          </p:nvPr>
        </p:nvSpPr>
        <p:spPr>
          <a:xfrm>
            <a:off x="6172200" y="2133600"/>
            <a:ext cx="5181600" cy="366249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15"/>
          <p:cNvSpPr txBox="1"/>
          <p:nvPr>
            <p:ph idx="4" type="body"/>
          </p:nvPr>
        </p:nvSpPr>
        <p:spPr>
          <a:xfrm>
            <a:off x="838200"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15"/>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d Content Three Pictures">
  <p:cSld name="Two Titled Content Three Pictures">
    <p:spTree>
      <p:nvGrpSpPr>
        <p:cNvPr id="131" name="Shape 131"/>
        <p:cNvGrpSpPr/>
        <p:nvPr/>
      </p:nvGrpSpPr>
      <p:grpSpPr>
        <a:xfrm>
          <a:off x="0" y="0"/>
          <a:ext cx="0" cy="0"/>
          <a:chOff x="0" y="0"/>
          <a:chExt cx="0" cy="0"/>
        </a:xfrm>
      </p:grpSpPr>
      <p:sp>
        <p:nvSpPr>
          <p:cNvPr id="132" name="Google Shape;132;p16"/>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33" name="Google Shape;133;p16"/>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34" name="Google Shape;134;p16"/>
          <p:cNvSpPr txBox="1"/>
          <p:nvPr>
            <p:ph idx="1" type="body"/>
          </p:nvPr>
        </p:nvSpPr>
        <p:spPr>
          <a:xfrm>
            <a:off x="726948" y="1252537"/>
            <a:ext cx="4572000" cy="4572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6"/>
          <p:cNvSpPr txBox="1"/>
          <p:nvPr>
            <p:ph idx="2" type="body"/>
          </p:nvPr>
        </p:nvSpPr>
        <p:spPr>
          <a:xfrm>
            <a:off x="841248" y="1895474"/>
            <a:ext cx="4343400" cy="4352925"/>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6"/>
          <p:cNvSpPr txBox="1"/>
          <p:nvPr>
            <p:ph idx="3" type="body"/>
          </p:nvPr>
        </p:nvSpPr>
        <p:spPr>
          <a:xfrm>
            <a:off x="6705600" y="1262428"/>
            <a:ext cx="4572000" cy="4572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6"/>
          <p:cNvSpPr txBox="1"/>
          <p:nvPr>
            <p:ph idx="4" type="body"/>
          </p:nvPr>
        </p:nvSpPr>
        <p:spPr>
          <a:xfrm>
            <a:off x="7616952" y="1895854"/>
            <a:ext cx="3660648" cy="395146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138" name="Google Shape;138;p16"/>
          <p:cNvSpPr/>
          <p:nvPr>
            <p:ph idx="5" type="pic"/>
          </p:nvPr>
        </p:nvSpPr>
        <p:spPr>
          <a:xfrm>
            <a:off x="6705600" y="2157984"/>
            <a:ext cx="685800" cy="685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Char char="•"/>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descr="&quot; &quot;" id="139" name="Google Shape;139;p16"/>
          <p:cNvSpPr/>
          <p:nvPr>
            <p:ph idx="6" type="pic"/>
          </p:nvPr>
        </p:nvSpPr>
        <p:spPr>
          <a:xfrm>
            <a:off x="6705600" y="3364992"/>
            <a:ext cx="685800" cy="685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Char char="•"/>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descr="&quot; &quot;" id="140" name="Google Shape;140;p16"/>
          <p:cNvSpPr/>
          <p:nvPr>
            <p:ph idx="7" type="pic"/>
          </p:nvPr>
        </p:nvSpPr>
        <p:spPr>
          <a:xfrm>
            <a:off x="6720254" y="4572000"/>
            <a:ext cx="685800" cy="685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Char char="•"/>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Google Shape;141;p16"/>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42" name="Shape 142"/>
        <p:cNvGrpSpPr/>
        <p:nvPr/>
      </p:nvGrpSpPr>
      <p:grpSpPr>
        <a:xfrm>
          <a:off x="0" y="0"/>
          <a:ext cx="0" cy="0"/>
          <a:chOff x="0" y="0"/>
          <a:chExt cx="0" cy="0"/>
        </a:xfrm>
      </p:grpSpPr>
      <p:sp>
        <p:nvSpPr>
          <p:cNvPr id="143" name="Google Shape;143;p17"/>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44" name="Google Shape;144;p17"/>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45" name="Google Shape;145;p17"/>
          <p:cNvSpPr txBox="1"/>
          <p:nvPr>
            <p:ph idx="1" type="body"/>
          </p:nvPr>
        </p:nvSpPr>
        <p:spPr>
          <a:xfrm>
            <a:off x="838200" y="1444752"/>
            <a:ext cx="5181600" cy="274624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17"/>
          <p:cNvSpPr txBox="1"/>
          <p:nvPr>
            <p:ph idx="2" type="body"/>
          </p:nvPr>
        </p:nvSpPr>
        <p:spPr>
          <a:xfrm>
            <a:off x="6172200" y="1444752"/>
            <a:ext cx="5181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17"/>
          <p:cNvSpPr txBox="1"/>
          <p:nvPr>
            <p:ph idx="3" type="body"/>
          </p:nvPr>
        </p:nvSpPr>
        <p:spPr>
          <a:xfrm>
            <a:off x="841248" y="4350748"/>
            <a:ext cx="5184648" cy="2139696"/>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17"/>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Wide Content">
  <p:cSld name="Three Wide Content">
    <p:spTree>
      <p:nvGrpSpPr>
        <p:cNvPr id="149" name="Shape 149"/>
        <p:cNvGrpSpPr/>
        <p:nvPr/>
      </p:nvGrpSpPr>
      <p:grpSpPr>
        <a:xfrm>
          <a:off x="0" y="0"/>
          <a:ext cx="0" cy="0"/>
          <a:chOff x="0" y="0"/>
          <a:chExt cx="0" cy="0"/>
        </a:xfrm>
      </p:grpSpPr>
      <p:sp>
        <p:nvSpPr>
          <p:cNvPr id="150" name="Google Shape;150;p18"/>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51" name="Google Shape;151;p18"/>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52" name="Google Shape;152;p18"/>
          <p:cNvSpPr txBox="1"/>
          <p:nvPr>
            <p:ph idx="1" type="body"/>
          </p:nvPr>
        </p:nvSpPr>
        <p:spPr>
          <a:xfrm>
            <a:off x="838200" y="1179576"/>
            <a:ext cx="10515600" cy="18288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18"/>
          <p:cNvSpPr txBox="1"/>
          <p:nvPr>
            <p:ph idx="2" type="body"/>
          </p:nvPr>
        </p:nvSpPr>
        <p:spPr>
          <a:xfrm>
            <a:off x="228600" y="3118103"/>
            <a:ext cx="11704320" cy="2596897"/>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18"/>
          <p:cNvSpPr txBox="1"/>
          <p:nvPr>
            <p:ph idx="3" type="body"/>
          </p:nvPr>
        </p:nvSpPr>
        <p:spPr>
          <a:xfrm>
            <a:off x="3959352" y="5212080"/>
            <a:ext cx="4645152" cy="101498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18"/>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and Source Content">
  <p:cSld name="Three and Source Content">
    <p:spTree>
      <p:nvGrpSpPr>
        <p:cNvPr id="156" name="Shape 156"/>
        <p:cNvGrpSpPr/>
        <p:nvPr/>
      </p:nvGrpSpPr>
      <p:grpSpPr>
        <a:xfrm>
          <a:off x="0" y="0"/>
          <a:ext cx="0" cy="0"/>
          <a:chOff x="0" y="0"/>
          <a:chExt cx="0" cy="0"/>
        </a:xfrm>
      </p:grpSpPr>
      <p:sp>
        <p:nvSpPr>
          <p:cNvPr id="157" name="Google Shape;157;p19"/>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58" name="Google Shape;158;p19"/>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59" name="Google Shape;159;p19"/>
          <p:cNvSpPr txBox="1"/>
          <p:nvPr>
            <p:ph idx="1" type="body"/>
          </p:nvPr>
        </p:nvSpPr>
        <p:spPr>
          <a:xfrm>
            <a:off x="432816" y="1444752"/>
            <a:ext cx="3529584"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19"/>
          <p:cNvSpPr txBox="1"/>
          <p:nvPr>
            <p:ph idx="2" type="body"/>
          </p:nvPr>
        </p:nvSpPr>
        <p:spPr>
          <a:xfrm>
            <a:off x="4331208" y="1444752"/>
            <a:ext cx="3529584"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19"/>
          <p:cNvSpPr txBox="1"/>
          <p:nvPr>
            <p:ph idx="3" type="body"/>
          </p:nvPr>
        </p:nvSpPr>
        <p:spPr>
          <a:xfrm>
            <a:off x="8229600" y="1444752"/>
            <a:ext cx="3529584"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19"/>
          <p:cNvSpPr txBox="1"/>
          <p:nvPr>
            <p:ph idx="4" type="body"/>
          </p:nvPr>
        </p:nvSpPr>
        <p:spPr>
          <a:xfrm>
            <a:off x="838200"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19"/>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and Source Content">
  <p:cSld name="Six and Source Content">
    <p:spTree>
      <p:nvGrpSpPr>
        <p:cNvPr id="164" name="Shape 164"/>
        <p:cNvGrpSpPr/>
        <p:nvPr/>
      </p:nvGrpSpPr>
      <p:grpSpPr>
        <a:xfrm>
          <a:off x="0" y="0"/>
          <a:ext cx="0" cy="0"/>
          <a:chOff x="0" y="0"/>
          <a:chExt cx="0" cy="0"/>
        </a:xfrm>
      </p:grpSpPr>
      <p:sp>
        <p:nvSpPr>
          <p:cNvPr id="165" name="Google Shape;165;p20"/>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66" name="Google Shape;166;p20"/>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67" name="Google Shape;167;p20"/>
          <p:cNvSpPr txBox="1"/>
          <p:nvPr>
            <p:ph idx="1" type="body"/>
          </p:nvPr>
        </p:nvSpPr>
        <p:spPr>
          <a:xfrm>
            <a:off x="18288" y="1444752"/>
            <a:ext cx="1965960"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20"/>
          <p:cNvSpPr txBox="1"/>
          <p:nvPr>
            <p:ph idx="2" type="body"/>
          </p:nvPr>
        </p:nvSpPr>
        <p:spPr>
          <a:xfrm>
            <a:off x="2057400" y="1444752"/>
            <a:ext cx="1965960"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20"/>
          <p:cNvSpPr txBox="1"/>
          <p:nvPr>
            <p:ph idx="3" type="body"/>
          </p:nvPr>
        </p:nvSpPr>
        <p:spPr>
          <a:xfrm>
            <a:off x="4096512" y="1444752"/>
            <a:ext cx="1965960"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20"/>
          <p:cNvSpPr txBox="1"/>
          <p:nvPr>
            <p:ph idx="4" type="body"/>
          </p:nvPr>
        </p:nvSpPr>
        <p:spPr>
          <a:xfrm>
            <a:off x="6135624" y="1444752"/>
            <a:ext cx="1965960"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20"/>
          <p:cNvSpPr txBox="1"/>
          <p:nvPr>
            <p:ph idx="5" type="body"/>
          </p:nvPr>
        </p:nvSpPr>
        <p:spPr>
          <a:xfrm>
            <a:off x="8174736" y="1444752"/>
            <a:ext cx="1965960"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20"/>
          <p:cNvSpPr txBox="1"/>
          <p:nvPr>
            <p:ph idx="6" type="body"/>
          </p:nvPr>
        </p:nvSpPr>
        <p:spPr>
          <a:xfrm>
            <a:off x="10213848" y="1444752"/>
            <a:ext cx="1965960"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20"/>
          <p:cNvSpPr txBox="1"/>
          <p:nvPr>
            <p:ph idx="7" type="body"/>
          </p:nvPr>
        </p:nvSpPr>
        <p:spPr>
          <a:xfrm>
            <a:off x="838200"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20"/>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and Source Content">
  <p:cSld name="One and Source Content">
    <p:spTree>
      <p:nvGrpSpPr>
        <p:cNvPr id="21" name="Shape 21"/>
        <p:cNvGrpSpPr/>
        <p:nvPr/>
      </p:nvGrpSpPr>
      <p:grpSpPr>
        <a:xfrm>
          <a:off x="0" y="0"/>
          <a:ext cx="0" cy="0"/>
          <a:chOff x="0" y="0"/>
          <a:chExt cx="0" cy="0"/>
        </a:xfrm>
      </p:grpSpPr>
      <p:sp>
        <p:nvSpPr>
          <p:cNvPr id="22" name="Google Shape;22;p3"/>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3" name="Google Shape;23;p3"/>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24" name="Google Shape;24;p3"/>
          <p:cNvSpPr txBox="1"/>
          <p:nvPr>
            <p:ph idx="1" type="body"/>
          </p:nvPr>
        </p:nvSpPr>
        <p:spPr>
          <a:xfrm>
            <a:off x="838200" y="1447800"/>
            <a:ext cx="10515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2" type="body"/>
          </p:nvPr>
        </p:nvSpPr>
        <p:spPr>
          <a:xfrm>
            <a:off x="841248"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
          <p:cNvSpPr txBox="1"/>
          <p:nvPr>
            <p:ph idx="12" type="sldNum"/>
          </p:nvPr>
        </p:nvSpPr>
        <p:spPr>
          <a:xfrm>
            <a:off x="9272016" y="6492240"/>
            <a:ext cx="2743200" cy="3810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gline Three Source Content">
  <p:cSld name="Tagline Three Source Content">
    <p:spTree>
      <p:nvGrpSpPr>
        <p:cNvPr id="175" name="Shape 175"/>
        <p:cNvGrpSpPr/>
        <p:nvPr/>
      </p:nvGrpSpPr>
      <p:grpSpPr>
        <a:xfrm>
          <a:off x="0" y="0"/>
          <a:ext cx="0" cy="0"/>
          <a:chOff x="0" y="0"/>
          <a:chExt cx="0" cy="0"/>
        </a:xfrm>
      </p:grpSpPr>
      <p:sp>
        <p:nvSpPr>
          <p:cNvPr id="176" name="Google Shape;176;p21"/>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77" name="Google Shape;177;p21"/>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78" name="Google Shape;178;p21"/>
          <p:cNvSpPr txBox="1"/>
          <p:nvPr>
            <p:ph idx="1" type="body"/>
          </p:nvPr>
        </p:nvSpPr>
        <p:spPr>
          <a:xfrm>
            <a:off x="841248" y="1066800"/>
            <a:ext cx="10515600" cy="4572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21"/>
          <p:cNvSpPr txBox="1"/>
          <p:nvPr>
            <p:ph idx="2" type="body"/>
          </p:nvPr>
        </p:nvSpPr>
        <p:spPr>
          <a:xfrm>
            <a:off x="432816" y="1524000"/>
            <a:ext cx="3529584"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21"/>
          <p:cNvSpPr txBox="1"/>
          <p:nvPr>
            <p:ph idx="3" type="body"/>
          </p:nvPr>
        </p:nvSpPr>
        <p:spPr>
          <a:xfrm>
            <a:off x="4331208" y="1524000"/>
            <a:ext cx="3529584"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21"/>
          <p:cNvSpPr txBox="1"/>
          <p:nvPr>
            <p:ph idx="4" type="body"/>
          </p:nvPr>
        </p:nvSpPr>
        <p:spPr>
          <a:xfrm>
            <a:off x="8229600" y="1524000"/>
            <a:ext cx="3529584" cy="416052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21"/>
          <p:cNvSpPr txBox="1"/>
          <p:nvPr>
            <p:ph idx="5" type="body"/>
          </p:nvPr>
        </p:nvSpPr>
        <p:spPr>
          <a:xfrm>
            <a:off x="838200"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21"/>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Blue Source Three Content">
  <p:cSld name="Chart Blue Source Three Content">
    <p:spTree>
      <p:nvGrpSpPr>
        <p:cNvPr id="184" name="Shape 184"/>
        <p:cNvGrpSpPr/>
        <p:nvPr/>
      </p:nvGrpSpPr>
      <p:grpSpPr>
        <a:xfrm>
          <a:off x="0" y="0"/>
          <a:ext cx="0" cy="0"/>
          <a:chOff x="0" y="0"/>
          <a:chExt cx="0" cy="0"/>
        </a:xfrm>
      </p:grpSpPr>
      <p:sp>
        <p:nvSpPr>
          <p:cNvPr id="185" name="Google Shape;185;p22"/>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86" name="Google Shape;186;p22"/>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87" name="Google Shape;187;p22"/>
          <p:cNvSpPr txBox="1"/>
          <p:nvPr>
            <p:ph idx="1" type="body"/>
          </p:nvPr>
        </p:nvSpPr>
        <p:spPr>
          <a:xfrm>
            <a:off x="841248" y="1371600"/>
            <a:ext cx="7607808" cy="444398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22"/>
          <p:cNvSpPr txBox="1"/>
          <p:nvPr>
            <p:ph idx="2" type="body"/>
          </p:nvPr>
        </p:nvSpPr>
        <p:spPr>
          <a:xfrm>
            <a:off x="8796528" y="1371600"/>
            <a:ext cx="3026664" cy="4443984"/>
          </a:xfrm>
          <a:prstGeom prst="rect">
            <a:avLst/>
          </a:prstGeom>
          <a:solidFill>
            <a:schemeClr val="lt1"/>
          </a:solid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22"/>
          <p:cNvSpPr txBox="1"/>
          <p:nvPr>
            <p:ph idx="3" type="body"/>
          </p:nvPr>
        </p:nvSpPr>
        <p:spPr>
          <a:xfrm>
            <a:off x="841248"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228600" lvl="1" marL="914400" algn="l">
              <a:lnSpc>
                <a:spcPct val="100000"/>
              </a:lnSpc>
              <a:spcBef>
                <a:spcPts val="480"/>
              </a:spcBef>
              <a:spcAft>
                <a:spcPts val="0"/>
              </a:spcAft>
              <a:buSzPts val="1400"/>
              <a:buNone/>
              <a:defRPr sz="1400"/>
            </a:lvl2pPr>
            <a:lvl3pPr indent="-228600" lvl="2" marL="1371600" algn="l">
              <a:lnSpc>
                <a:spcPct val="100000"/>
              </a:lnSpc>
              <a:spcBef>
                <a:spcPts val="432"/>
              </a:spcBef>
              <a:spcAft>
                <a:spcPts val="0"/>
              </a:spcAft>
              <a:buSzPts val="1400"/>
              <a:buNone/>
              <a:defRPr sz="1400"/>
            </a:lvl3pPr>
            <a:lvl4pPr indent="-228600" lvl="3" marL="1828800" algn="l">
              <a:lnSpc>
                <a:spcPct val="100000"/>
              </a:lnSpc>
              <a:spcBef>
                <a:spcPts val="400"/>
              </a:spcBef>
              <a:spcAft>
                <a:spcPts val="0"/>
              </a:spcAft>
              <a:buSzPts val="1400"/>
              <a:buNone/>
              <a:defRPr sz="1400"/>
            </a:lvl4pPr>
            <a:lvl5pPr indent="-228600" lvl="4" marL="2286000" algn="l">
              <a:lnSpc>
                <a:spcPct val="100000"/>
              </a:lnSpc>
              <a:spcBef>
                <a:spcPts val="380"/>
              </a:spcBef>
              <a:spcAft>
                <a:spcPts val="0"/>
              </a:spcAft>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22"/>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Banner Blue Four Content">
  <p:cSld name="Picture Banner Blue Four Content">
    <p:spTree>
      <p:nvGrpSpPr>
        <p:cNvPr id="191" name="Shape 191"/>
        <p:cNvGrpSpPr/>
        <p:nvPr/>
      </p:nvGrpSpPr>
      <p:grpSpPr>
        <a:xfrm>
          <a:off x="0" y="0"/>
          <a:ext cx="0" cy="0"/>
          <a:chOff x="0" y="0"/>
          <a:chExt cx="0" cy="0"/>
        </a:xfrm>
      </p:grpSpPr>
      <p:sp>
        <p:nvSpPr>
          <p:cNvPr id="192" name="Google Shape;192;p23"/>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193" name="Google Shape;193;p23"/>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194" name="Google Shape;194;p23"/>
          <p:cNvSpPr/>
          <p:nvPr>
            <p:ph idx="2" type="pic"/>
          </p:nvPr>
        </p:nvSpPr>
        <p:spPr>
          <a:xfrm>
            <a:off x="838200" y="1133856"/>
            <a:ext cx="1033272" cy="103327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Char char="•"/>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23"/>
          <p:cNvSpPr txBox="1"/>
          <p:nvPr>
            <p:ph idx="1" type="body"/>
          </p:nvPr>
        </p:nvSpPr>
        <p:spPr>
          <a:xfrm>
            <a:off x="1981200" y="1115568"/>
            <a:ext cx="9375648" cy="106984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23"/>
          <p:cNvSpPr txBox="1"/>
          <p:nvPr>
            <p:ph idx="3" type="body"/>
          </p:nvPr>
        </p:nvSpPr>
        <p:spPr>
          <a:xfrm>
            <a:off x="838200" y="2334768"/>
            <a:ext cx="4392168" cy="3913632"/>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23"/>
          <p:cNvSpPr txBox="1"/>
          <p:nvPr>
            <p:ph idx="4" type="body"/>
          </p:nvPr>
        </p:nvSpPr>
        <p:spPr>
          <a:xfrm>
            <a:off x="5376672" y="2334769"/>
            <a:ext cx="6812280" cy="3037060"/>
          </a:xfrm>
          <a:prstGeom prst="rect">
            <a:avLst/>
          </a:prstGeom>
          <a:solidFill>
            <a:schemeClr val="lt1"/>
          </a:solid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23"/>
          <p:cNvSpPr txBox="1"/>
          <p:nvPr>
            <p:ph idx="5" type="body"/>
          </p:nvPr>
        </p:nvSpPr>
        <p:spPr>
          <a:xfrm>
            <a:off x="5376863" y="5521182"/>
            <a:ext cx="4986337" cy="72721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23"/>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lue Four Content">
  <p:cSld name="One Blue Four Content">
    <p:spTree>
      <p:nvGrpSpPr>
        <p:cNvPr id="200" name="Shape 200"/>
        <p:cNvGrpSpPr/>
        <p:nvPr/>
      </p:nvGrpSpPr>
      <p:grpSpPr>
        <a:xfrm>
          <a:off x="0" y="0"/>
          <a:ext cx="0" cy="0"/>
          <a:chOff x="0" y="0"/>
          <a:chExt cx="0" cy="0"/>
        </a:xfrm>
      </p:grpSpPr>
      <p:sp>
        <p:nvSpPr>
          <p:cNvPr id="201" name="Google Shape;201;p24"/>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02" name="Google Shape;202;p24"/>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203" name="Google Shape;203;p24"/>
          <p:cNvSpPr txBox="1"/>
          <p:nvPr>
            <p:ph idx="1" type="body"/>
          </p:nvPr>
        </p:nvSpPr>
        <p:spPr>
          <a:xfrm>
            <a:off x="1652016" y="1307592"/>
            <a:ext cx="4901184" cy="312724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24"/>
          <p:cNvSpPr txBox="1"/>
          <p:nvPr>
            <p:ph idx="2" type="body"/>
          </p:nvPr>
        </p:nvSpPr>
        <p:spPr>
          <a:xfrm>
            <a:off x="7434072" y="1344168"/>
            <a:ext cx="4343400" cy="4306824"/>
          </a:xfrm>
          <a:prstGeom prst="rect">
            <a:avLst/>
          </a:prstGeom>
          <a:solidFill>
            <a:schemeClr val="lt1"/>
          </a:solid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24"/>
          <p:cNvSpPr txBox="1"/>
          <p:nvPr>
            <p:ph idx="3" type="body"/>
          </p:nvPr>
        </p:nvSpPr>
        <p:spPr>
          <a:xfrm>
            <a:off x="841248" y="4486656"/>
            <a:ext cx="6501384" cy="92354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24"/>
          <p:cNvSpPr txBox="1"/>
          <p:nvPr>
            <p:ph idx="4" type="body"/>
          </p:nvPr>
        </p:nvSpPr>
        <p:spPr>
          <a:xfrm>
            <a:off x="841248" y="5715000"/>
            <a:ext cx="9528048" cy="64008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24"/>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lue Three Caption Content">
  <p:cSld name="One Blue Three Caption Content">
    <p:spTree>
      <p:nvGrpSpPr>
        <p:cNvPr id="208" name="Shape 208"/>
        <p:cNvGrpSpPr/>
        <p:nvPr/>
      </p:nvGrpSpPr>
      <p:grpSpPr>
        <a:xfrm>
          <a:off x="0" y="0"/>
          <a:ext cx="0" cy="0"/>
          <a:chOff x="0" y="0"/>
          <a:chExt cx="0" cy="0"/>
        </a:xfrm>
      </p:grpSpPr>
      <p:sp>
        <p:nvSpPr>
          <p:cNvPr id="209" name="Google Shape;209;p25"/>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10" name="Google Shape;210;p25"/>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211" name="Google Shape;211;p25"/>
          <p:cNvSpPr txBox="1"/>
          <p:nvPr>
            <p:ph idx="1" type="body"/>
          </p:nvPr>
        </p:nvSpPr>
        <p:spPr>
          <a:xfrm>
            <a:off x="841248" y="1298448"/>
            <a:ext cx="5705856" cy="106984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25"/>
          <p:cNvSpPr txBox="1"/>
          <p:nvPr>
            <p:ph idx="2" type="body"/>
          </p:nvPr>
        </p:nvSpPr>
        <p:spPr>
          <a:xfrm>
            <a:off x="841248" y="2438400"/>
            <a:ext cx="5705856" cy="26670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25"/>
          <p:cNvSpPr txBox="1"/>
          <p:nvPr>
            <p:ph idx="3" type="body"/>
          </p:nvPr>
        </p:nvSpPr>
        <p:spPr>
          <a:xfrm>
            <a:off x="838200" y="5105400"/>
            <a:ext cx="5708650" cy="4540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228600" lvl="1" marL="914400" algn="l">
              <a:lnSpc>
                <a:spcPct val="100000"/>
              </a:lnSpc>
              <a:spcBef>
                <a:spcPts val="480"/>
              </a:spcBef>
              <a:spcAft>
                <a:spcPts val="0"/>
              </a:spcAft>
              <a:buSzPts val="1400"/>
              <a:buNone/>
              <a:defRPr sz="1400"/>
            </a:lvl2pPr>
            <a:lvl3pPr indent="-228600" lvl="2" marL="1371600" algn="l">
              <a:lnSpc>
                <a:spcPct val="100000"/>
              </a:lnSpc>
              <a:spcBef>
                <a:spcPts val="432"/>
              </a:spcBef>
              <a:spcAft>
                <a:spcPts val="0"/>
              </a:spcAft>
              <a:buSzPts val="1400"/>
              <a:buNone/>
              <a:defRPr sz="1400"/>
            </a:lvl3pPr>
            <a:lvl4pPr indent="-228600" lvl="3" marL="1828800" algn="l">
              <a:lnSpc>
                <a:spcPct val="100000"/>
              </a:lnSpc>
              <a:spcBef>
                <a:spcPts val="400"/>
              </a:spcBef>
              <a:spcAft>
                <a:spcPts val="0"/>
              </a:spcAft>
              <a:buSzPts val="1400"/>
              <a:buNone/>
              <a:defRPr sz="1400"/>
            </a:lvl4pPr>
            <a:lvl5pPr indent="-228600" lvl="4" marL="2286000" algn="l">
              <a:lnSpc>
                <a:spcPct val="100000"/>
              </a:lnSpc>
              <a:spcBef>
                <a:spcPts val="380"/>
              </a:spcBef>
              <a:spcAft>
                <a:spcPts val="0"/>
              </a:spcAft>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25"/>
          <p:cNvSpPr txBox="1"/>
          <p:nvPr>
            <p:ph idx="4" type="body"/>
          </p:nvPr>
        </p:nvSpPr>
        <p:spPr>
          <a:xfrm>
            <a:off x="6574536" y="1115568"/>
            <a:ext cx="5513832" cy="4464068"/>
          </a:xfrm>
          <a:prstGeom prst="rect">
            <a:avLst/>
          </a:prstGeom>
          <a:solidFill>
            <a:schemeClr val="lt1"/>
          </a:solid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25"/>
          <p:cNvSpPr txBox="1"/>
          <p:nvPr>
            <p:ph idx="5" type="body"/>
          </p:nvPr>
        </p:nvSpPr>
        <p:spPr>
          <a:xfrm>
            <a:off x="841248" y="5715000"/>
            <a:ext cx="9528048" cy="64008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25"/>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nner Three Picture Six Content">
  <p:cSld name="Blue Banner Three Picture Six Content">
    <p:spTree>
      <p:nvGrpSpPr>
        <p:cNvPr id="217" name="Shape 217"/>
        <p:cNvGrpSpPr/>
        <p:nvPr/>
      </p:nvGrpSpPr>
      <p:grpSpPr>
        <a:xfrm>
          <a:off x="0" y="0"/>
          <a:ext cx="0" cy="0"/>
          <a:chOff x="0" y="0"/>
          <a:chExt cx="0" cy="0"/>
        </a:xfrm>
      </p:grpSpPr>
      <p:sp>
        <p:nvSpPr>
          <p:cNvPr id="218" name="Google Shape;218;p26"/>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19" name="Google Shape;219;p26"/>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220" name="Google Shape;220;p26"/>
          <p:cNvSpPr/>
          <p:nvPr/>
        </p:nvSpPr>
        <p:spPr>
          <a:xfrm>
            <a:off x="1" y="1114249"/>
            <a:ext cx="12192000" cy="8900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quot; &quot;" id="221" name="Google Shape;221;p26"/>
          <p:cNvSpPr/>
          <p:nvPr>
            <p:ph idx="2" type="pic"/>
          </p:nvPr>
        </p:nvSpPr>
        <p:spPr>
          <a:xfrm>
            <a:off x="609599" y="1133856"/>
            <a:ext cx="849965"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2" name="Google Shape;222;p26"/>
          <p:cNvSpPr txBox="1"/>
          <p:nvPr>
            <p:ph idx="1" type="body"/>
          </p:nvPr>
        </p:nvSpPr>
        <p:spPr>
          <a:xfrm>
            <a:off x="1518136" y="1115568"/>
            <a:ext cx="2743200" cy="88696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223" name="Google Shape;223;p26"/>
          <p:cNvSpPr/>
          <p:nvPr>
            <p:ph idx="3" type="pic"/>
          </p:nvPr>
        </p:nvSpPr>
        <p:spPr>
          <a:xfrm>
            <a:off x="4294162" y="1133856"/>
            <a:ext cx="849966"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4" name="Google Shape;224;p26"/>
          <p:cNvSpPr txBox="1"/>
          <p:nvPr>
            <p:ph idx="4" type="body"/>
          </p:nvPr>
        </p:nvSpPr>
        <p:spPr>
          <a:xfrm>
            <a:off x="5210908"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225" name="Google Shape;225;p26"/>
          <p:cNvSpPr/>
          <p:nvPr>
            <p:ph idx="5" type="pic"/>
          </p:nvPr>
        </p:nvSpPr>
        <p:spPr>
          <a:xfrm>
            <a:off x="7981540" y="1133856"/>
            <a:ext cx="849966"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p26"/>
          <p:cNvSpPr txBox="1"/>
          <p:nvPr>
            <p:ph idx="6" type="body"/>
          </p:nvPr>
        </p:nvSpPr>
        <p:spPr>
          <a:xfrm>
            <a:off x="8891954"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26"/>
          <p:cNvSpPr txBox="1"/>
          <p:nvPr>
            <p:ph idx="7" type="body"/>
          </p:nvPr>
        </p:nvSpPr>
        <p:spPr>
          <a:xfrm>
            <a:off x="838200"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26"/>
          <p:cNvSpPr txBox="1"/>
          <p:nvPr>
            <p:ph idx="8" type="body"/>
          </p:nvPr>
        </p:nvSpPr>
        <p:spPr>
          <a:xfrm>
            <a:off x="6201508"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26"/>
          <p:cNvSpPr txBox="1"/>
          <p:nvPr>
            <p:ph idx="9" type="body"/>
          </p:nvPr>
        </p:nvSpPr>
        <p:spPr>
          <a:xfrm>
            <a:off x="841248" y="5562600"/>
            <a:ext cx="9528048" cy="914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26"/>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nner Two Picture Four Content">
  <p:cSld name="Blue Banner Two Picture Four Content">
    <p:spTree>
      <p:nvGrpSpPr>
        <p:cNvPr id="231" name="Shape 231"/>
        <p:cNvGrpSpPr/>
        <p:nvPr/>
      </p:nvGrpSpPr>
      <p:grpSpPr>
        <a:xfrm>
          <a:off x="0" y="0"/>
          <a:ext cx="0" cy="0"/>
          <a:chOff x="0" y="0"/>
          <a:chExt cx="0" cy="0"/>
        </a:xfrm>
      </p:grpSpPr>
      <p:sp>
        <p:nvSpPr>
          <p:cNvPr id="232" name="Google Shape;232;p27"/>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33" name="Google Shape;233;p27"/>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234" name="Google Shape;234;p27"/>
          <p:cNvSpPr/>
          <p:nvPr/>
        </p:nvSpPr>
        <p:spPr>
          <a:xfrm>
            <a:off x="1" y="1114249"/>
            <a:ext cx="12192000" cy="8900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quot; &quot;" id="235" name="Google Shape;235;p27"/>
          <p:cNvSpPr/>
          <p:nvPr>
            <p:ph idx="2" type="pic"/>
          </p:nvPr>
        </p:nvSpPr>
        <p:spPr>
          <a:xfrm>
            <a:off x="1606063" y="1133856"/>
            <a:ext cx="849965"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7"/>
          <p:cNvSpPr txBox="1"/>
          <p:nvPr>
            <p:ph idx="1" type="body"/>
          </p:nvPr>
        </p:nvSpPr>
        <p:spPr>
          <a:xfrm>
            <a:off x="2514600" y="1115568"/>
            <a:ext cx="2743200" cy="88696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237" name="Google Shape;237;p27"/>
          <p:cNvSpPr/>
          <p:nvPr>
            <p:ph idx="3" type="pic"/>
          </p:nvPr>
        </p:nvSpPr>
        <p:spPr>
          <a:xfrm>
            <a:off x="7008054" y="1133856"/>
            <a:ext cx="849966"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7"/>
          <p:cNvSpPr txBox="1"/>
          <p:nvPr>
            <p:ph idx="4" type="body"/>
          </p:nvPr>
        </p:nvSpPr>
        <p:spPr>
          <a:xfrm>
            <a:off x="7924800"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27"/>
          <p:cNvSpPr txBox="1"/>
          <p:nvPr>
            <p:ph idx="5" type="body"/>
          </p:nvPr>
        </p:nvSpPr>
        <p:spPr>
          <a:xfrm>
            <a:off x="838200" y="2194560"/>
            <a:ext cx="10515600" cy="27432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27"/>
          <p:cNvSpPr txBox="1"/>
          <p:nvPr>
            <p:ph idx="6" type="body"/>
          </p:nvPr>
        </p:nvSpPr>
        <p:spPr>
          <a:xfrm>
            <a:off x="841248" y="5102352"/>
            <a:ext cx="9528048" cy="109728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27"/>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nner Two Picture Six Content">
  <p:cSld name="Blue Banner Two Picture Six Content">
    <p:spTree>
      <p:nvGrpSpPr>
        <p:cNvPr id="242" name="Shape 242"/>
        <p:cNvGrpSpPr/>
        <p:nvPr/>
      </p:nvGrpSpPr>
      <p:grpSpPr>
        <a:xfrm>
          <a:off x="0" y="0"/>
          <a:ext cx="0" cy="0"/>
          <a:chOff x="0" y="0"/>
          <a:chExt cx="0" cy="0"/>
        </a:xfrm>
      </p:grpSpPr>
      <p:sp>
        <p:nvSpPr>
          <p:cNvPr id="243" name="Google Shape;243;p28"/>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44" name="Google Shape;244;p28"/>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245" name="Google Shape;245;p28"/>
          <p:cNvSpPr/>
          <p:nvPr/>
        </p:nvSpPr>
        <p:spPr>
          <a:xfrm>
            <a:off x="1" y="1114249"/>
            <a:ext cx="12192000" cy="8900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quot; &quot;" id="246" name="Google Shape;246;p28"/>
          <p:cNvSpPr/>
          <p:nvPr>
            <p:ph idx="2" type="pic"/>
          </p:nvPr>
        </p:nvSpPr>
        <p:spPr>
          <a:xfrm>
            <a:off x="609599" y="1133856"/>
            <a:ext cx="849965"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7" name="Google Shape;247;p28"/>
          <p:cNvSpPr txBox="1"/>
          <p:nvPr>
            <p:ph idx="1" type="body"/>
          </p:nvPr>
        </p:nvSpPr>
        <p:spPr>
          <a:xfrm>
            <a:off x="1752600" y="1115568"/>
            <a:ext cx="2743200" cy="88696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28"/>
          <p:cNvSpPr txBox="1"/>
          <p:nvPr>
            <p:ph idx="3" type="body"/>
          </p:nvPr>
        </p:nvSpPr>
        <p:spPr>
          <a:xfrm>
            <a:off x="4753708"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28"/>
          <p:cNvSpPr txBox="1"/>
          <p:nvPr>
            <p:ph idx="4" type="body"/>
          </p:nvPr>
        </p:nvSpPr>
        <p:spPr>
          <a:xfrm>
            <a:off x="7748954"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250" name="Google Shape;250;p28"/>
          <p:cNvSpPr/>
          <p:nvPr>
            <p:ph idx="5" type="pic"/>
          </p:nvPr>
        </p:nvSpPr>
        <p:spPr>
          <a:xfrm>
            <a:off x="10744200" y="1133856"/>
            <a:ext cx="849966"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1" name="Google Shape;251;p28"/>
          <p:cNvSpPr txBox="1"/>
          <p:nvPr>
            <p:ph idx="6" type="body"/>
          </p:nvPr>
        </p:nvSpPr>
        <p:spPr>
          <a:xfrm>
            <a:off x="838200"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28"/>
          <p:cNvSpPr txBox="1"/>
          <p:nvPr>
            <p:ph idx="7" type="body"/>
          </p:nvPr>
        </p:nvSpPr>
        <p:spPr>
          <a:xfrm>
            <a:off x="6201508"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28"/>
          <p:cNvSpPr txBox="1"/>
          <p:nvPr>
            <p:ph idx="8" type="body"/>
          </p:nvPr>
        </p:nvSpPr>
        <p:spPr>
          <a:xfrm>
            <a:off x="841248" y="5562600"/>
            <a:ext cx="9528048" cy="914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28"/>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nner Two Picture Seven Content">
  <p:cSld name="Blue Banner Two Picture Seven Content">
    <p:spTree>
      <p:nvGrpSpPr>
        <p:cNvPr id="255" name="Shape 255"/>
        <p:cNvGrpSpPr/>
        <p:nvPr/>
      </p:nvGrpSpPr>
      <p:grpSpPr>
        <a:xfrm>
          <a:off x="0" y="0"/>
          <a:ext cx="0" cy="0"/>
          <a:chOff x="0" y="0"/>
          <a:chExt cx="0" cy="0"/>
        </a:xfrm>
      </p:grpSpPr>
      <p:sp>
        <p:nvSpPr>
          <p:cNvPr id="256" name="Google Shape;256;p29"/>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57" name="Google Shape;257;p29"/>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258" name="Google Shape;258;p29"/>
          <p:cNvSpPr/>
          <p:nvPr/>
        </p:nvSpPr>
        <p:spPr>
          <a:xfrm>
            <a:off x="1" y="1114249"/>
            <a:ext cx="12192000" cy="12252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quot; &quot;" id="259" name="Google Shape;259;p29"/>
          <p:cNvSpPr/>
          <p:nvPr>
            <p:ph idx="2" type="pic"/>
          </p:nvPr>
        </p:nvSpPr>
        <p:spPr>
          <a:xfrm>
            <a:off x="381000" y="1133856"/>
            <a:ext cx="849965"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0" name="Google Shape;260;p29"/>
          <p:cNvSpPr txBox="1"/>
          <p:nvPr>
            <p:ph idx="1" type="body"/>
          </p:nvPr>
        </p:nvSpPr>
        <p:spPr>
          <a:xfrm>
            <a:off x="1464905" y="1115568"/>
            <a:ext cx="2148840" cy="1225296"/>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29"/>
          <p:cNvSpPr txBox="1"/>
          <p:nvPr>
            <p:ph idx="3" type="body"/>
          </p:nvPr>
        </p:nvSpPr>
        <p:spPr>
          <a:xfrm>
            <a:off x="3828661" y="1115568"/>
            <a:ext cx="2148840" cy="1225296"/>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29"/>
          <p:cNvSpPr txBox="1"/>
          <p:nvPr>
            <p:ph idx="4" type="body"/>
          </p:nvPr>
        </p:nvSpPr>
        <p:spPr>
          <a:xfrm>
            <a:off x="8519160" y="1114424"/>
            <a:ext cx="2148840" cy="1225296"/>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263" name="Google Shape;263;p29"/>
          <p:cNvSpPr/>
          <p:nvPr>
            <p:ph idx="5" type="pic"/>
          </p:nvPr>
        </p:nvSpPr>
        <p:spPr>
          <a:xfrm>
            <a:off x="10915261" y="1133856"/>
            <a:ext cx="849966" cy="8503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2750"/>
              <a:buFont typeface="Arial"/>
              <a:buNone/>
              <a:defRPr b="0" i="0" sz="2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9"/>
          <p:cNvSpPr txBox="1"/>
          <p:nvPr>
            <p:ph idx="6" type="body"/>
          </p:nvPr>
        </p:nvSpPr>
        <p:spPr>
          <a:xfrm>
            <a:off x="838200"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29"/>
          <p:cNvSpPr txBox="1"/>
          <p:nvPr>
            <p:ph idx="7" type="body"/>
          </p:nvPr>
        </p:nvSpPr>
        <p:spPr>
          <a:xfrm>
            <a:off x="6201508"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29"/>
          <p:cNvSpPr txBox="1"/>
          <p:nvPr>
            <p:ph idx="8" type="body"/>
          </p:nvPr>
        </p:nvSpPr>
        <p:spPr>
          <a:xfrm>
            <a:off x="841248" y="5562600"/>
            <a:ext cx="9528048" cy="914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29"/>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68" name="Google Shape;268;p29"/>
          <p:cNvSpPr txBox="1"/>
          <p:nvPr>
            <p:ph idx="9" type="body"/>
          </p:nvPr>
        </p:nvSpPr>
        <p:spPr>
          <a:xfrm>
            <a:off x="6172200" y="1115568"/>
            <a:ext cx="2148840" cy="1225296"/>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nner Six Content">
  <p:cSld name="Blue Banner Six Content">
    <p:spTree>
      <p:nvGrpSpPr>
        <p:cNvPr id="269" name="Shape 269"/>
        <p:cNvGrpSpPr/>
        <p:nvPr/>
      </p:nvGrpSpPr>
      <p:grpSpPr>
        <a:xfrm>
          <a:off x="0" y="0"/>
          <a:ext cx="0" cy="0"/>
          <a:chOff x="0" y="0"/>
          <a:chExt cx="0" cy="0"/>
        </a:xfrm>
      </p:grpSpPr>
      <p:sp>
        <p:nvSpPr>
          <p:cNvPr id="270" name="Google Shape;270;p30"/>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71" name="Google Shape;271;p30"/>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272" name="Google Shape;272;p30"/>
          <p:cNvSpPr/>
          <p:nvPr/>
        </p:nvSpPr>
        <p:spPr>
          <a:xfrm>
            <a:off x="1" y="1114249"/>
            <a:ext cx="12192000" cy="8900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3" name="Google Shape;273;p30"/>
          <p:cNvSpPr txBox="1"/>
          <p:nvPr>
            <p:ph idx="1" type="body"/>
          </p:nvPr>
        </p:nvSpPr>
        <p:spPr>
          <a:xfrm>
            <a:off x="1084382" y="1115568"/>
            <a:ext cx="2743200" cy="88696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30"/>
          <p:cNvSpPr txBox="1"/>
          <p:nvPr>
            <p:ph idx="2" type="body"/>
          </p:nvPr>
        </p:nvSpPr>
        <p:spPr>
          <a:xfrm>
            <a:off x="4777154"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30"/>
          <p:cNvSpPr txBox="1"/>
          <p:nvPr>
            <p:ph idx="3" type="body"/>
          </p:nvPr>
        </p:nvSpPr>
        <p:spPr>
          <a:xfrm>
            <a:off x="8458200"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30"/>
          <p:cNvSpPr txBox="1"/>
          <p:nvPr>
            <p:ph idx="4" type="body"/>
          </p:nvPr>
        </p:nvSpPr>
        <p:spPr>
          <a:xfrm>
            <a:off x="838200"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30"/>
          <p:cNvSpPr txBox="1"/>
          <p:nvPr>
            <p:ph idx="5" type="body"/>
          </p:nvPr>
        </p:nvSpPr>
        <p:spPr>
          <a:xfrm>
            <a:off x="6201508" y="2194560"/>
            <a:ext cx="5157216" cy="333756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30"/>
          <p:cNvSpPr txBox="1"/>
          <p:nvPr>
            <p:ph idx="6" type="body"/>
          </p:nvPr>
        </p:nvSpPr>
        <p:spPr>
          <a:xfrm>
            <a:off x="841248" y="5562600"/>
            <a:ext cx="9528048" cy="914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30"/>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9" name="Google Shape;29;p4"/>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30" name="Google Shape;30;p4"/>
          <p:cNvSpPr txBox="1"/>
          <p:nvPr>
            <p:ph idx="1" type="body"/>
          </p:nvPr>
        </p:nvSpPr>
        <p:spPr>
          <a:xfrm>
            <a:off x="838200" y="1447800"/>
            <a:ext cx="10515600" cy="4351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12" type="sldNum"/>
          </p:nvPr>
        </p:nvSpPr>
        <p:spPr>
          <a:xfrm>
            <a:off x="9272016" y="6492240"/>
            <a:ext cx="2743200" cy="3810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nner Five Content">
  <p:cSld name="Blue Banner Five Content">
    <p:spTree>
      <p:nvGrpSpPr>
        <p:cNvPr id="280" name="Shape 280"/>
        <p:cNvGrpSpPr/>
        <p:nvPr/>
      </p:nvGrpSpPr>
      <p:grpSpPr>
        <a:xfrm>
          <a:off x="0" y="0"/>
          <a:ext cx="0" cy="0"/>
          <a:chOff x="0" y="0"/>
          <a:chExt cx="0" cy="0"/>
        </a:xfrm>
      </p:grpSpPr>
      <p:sp>
        <p:nvSpPr>
          <p:cNvPr id="281" name="Google Shape;281;p31"/>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82" name="Google Shape;282;p31"/>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283" name="Google Shape;283;p31"/>
          <p:cNvSpPr/>
          <p:nvPr/>
        </p:nvSpPr>
        <p:spPr>
          <a:xfrm>
            <a:off x="1" y="1114249"/>
            <a:ext cx="12192000" cy="8900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4" name="Google Shape;284;p31"/>
          <p:cNvSpPr txBox="1"/>
          <p:nvPr>
            <p:ph idx="1" type="body"/>
          </p:nvPr>
        </p:nvSpPr>
        <p:spPr>
          <a:xfrm>
            <a:off x="1084382" y="1115568"/>
            <a:ext cx="2743200" cy="88696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31"/>
          <p:cNvSpPr txBox="1"/>
          <p:nvPr>
            <p:ph idx="2" type="body"/>
          </p:nvPr>
        </p:nvSpPr>
        <p:spPr>
          <a:xfrm>
            <a:off x="4777154"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31"/>
          <p:cNvSpPr txBox="1"/>
          <p:nvPr>
            <p:ph idx="3" type="body"/>
          </p:nvPr>
        </p:nvSpPr>
        <p:spPr>
          <a:xfrm>
            <a:off x="8458200"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31"/>
          <p:cNvSpPr txBox="1"/>
          <p:nvPr>
            <p:ph idx="4" type="body"/>
          </p:nvPr>
        </p:nvSpPr>
        <p:spPr>
          <a:xfrm>
            <a:off x="838200" y="2194560"/>
            <a:ext cx="5157216" cy="429588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31"/>
          <p:cNvSpPr txBox="1"/>
          <p:nvPr>
            <p:ph idx="5" type="body"/>
          </p:nvPr>
        </p:nvSpPr>
        <p:spPr>
          <a:xfrm>
            <a:off x="6201508" y="2194560"/>
            <a:ext cx="5157216" cy="36576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31"/>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nner Five Content">
  <p:cSld name="Banner Five Content">
    <p:spTree>
      <p:nvGrpSpPr>
        <p:cNvPr id="290" name="Shape 290"/>
        <p:cNvGrpSpPr/>
        <p:nvPr/>
      </p:nvGrpSpPr>
      <p:grpSpPr>
        <a:xfrm>
          <a:off x="0" y="0"/>
          <a:ext cx="0" cy="0"/>
          <a:chOff x="0" y="0"/>
          <a:chExt cx="0" cy="0"/>
        </a:xfrm>
      </p:grpSpPr>
      <p:sp>
        <p:nvSpPr>
          <p:cNvPr id="291" name="Google Shape;291;p32"/>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292" name="Google Shape;292;p32"/>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293" name="Google Shape;293;p32"/>
          <p:cNvSpPr txBox="1"/>
          <p:nvPr>
            <p:ph idx="1" type="body"/>
          </p:nvPr>
        </p:nvSpPr>
        <p:spPr>
          <a:xfrm>
            <a:off x="1084382" y="1115568"/>
            <a:ext cx="2743200" cy="88696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32"/>
          <p:cNvSpPr txBox="1"/>
          <p:nvPr>
            <p:ph idx="2" type="body"/>
          </p:nvPr>
        </p:nvSpPr>
        <p:spPr>
          <a:xfrm>
            <a:off x="4777154"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32"/>
          <p:cNvSpPr txBox="1"/>
          <p:nvPr>
            <p:ph idx="3" type="body"/>
          </p:nvPr>
        </p:nvSpPr>
        <p:spPr>
          <a:xfrm>
            <a:off x="8458200" y="1114425"/>
            <a:ext cx="2743200" cy="887413"/>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32"/>
          <p:cNvSpPr txBox="1"/>
          <p:nvPr>
            <p:ph idx="4" type="body"/>
          </p:nvPr>
        </p:nvSpPr>
        <p:spPr>
          <a:xfrm>
            <a:off x="838200" y="2194560"/>
            <a:ext cx="5157216" cy="4295884"/>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32"/>
          <p:cNvSpPr txBox="1"/>
          <p:nvPr>
            <p:ph idx="5" type="body"/>
          </p:nvPr>
        </p:nvSpPr>
        <p:spPr>
          <a:xfrm>
            <a:off x="6201508" y="2194560"/>
            <a:ext cx="5157216" cy="36576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32"/>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9" name="Shape 299"/>
        <p:cNvGrpSpPr/>
        <p:nvPr/>
      </p:nvGrpSpPr>
      <p:grpSpPr>
        <a:xfrm>
          <a:off x="0" y="0"/>
          <a:ext cx="0" cy="0"/>
          <a:chOff x="0" y="0"/>
          <a:chExt cx="0" cy="0"/>
        </a:xfrm>
      </p:grpSpPr>
      <p:sp>
        <p:nvSpPr>
          <p:cNvPr id="300" name="Google Shape;300;p33"/>
          <p:cNvSpPr txBox="1"/>
          <p:nvPr>
            <p:ph type="title"/>
          </p:nvPr>
        </p:nvSpPr>
        <p:spPr>
          <a:xfrm>
            <a:off x="839788"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301" name="Google Shape;301;p33"/>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302" name="Google Shape;302;p33"/>
          <p:cNvSpPr txBox="1"/>
          <p:nvPr>
            <p:ph idx="1" type="body"/>
          </p:nvPr>
        </p:nvSpPr>
        <p:spPr>
          <a:xfrm>
            <a:off x="839788" y="1371600"/>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SzPts val="2750"/>
              <a:buNone/>
              <a:defRPr b="0" sz="2200"/>
            </a:lvl1pPr>
            <a:lvl2pPr indent="-228600" lvl="1" marL="914400" algn="l">
              <a:lnSpc>
                <a:spcPct val="100000"/>
              </a:lnSpc>
              <a:spcBef>
                <a:spcPts val="480"/>
              </a:spcBef>
              <a:spcAft>
                <a:spcPts val="0"/>
              </a:spcAft>
              <a:buSzPts val="2000"/>
              <a:buNone/>
              <a:defRPr b="1" sz="2000"/>
            </a:lvl2pPr>
            <a:lvl3pPr indent="-228600" lvl="2" marL="1371600" algn="l">
              <a:lnSpc>
                <a:spcPct val="100000"/>
              </a:lnSpc>
              <a:spcBef>
                <a:spcPts val="432"/>
              </a:spcBef>
              <a:spcAft>
                <a:spcPts val="0"/>
              </a:spcAft>
              <a:buSzPts val="1800"/>
              <a:buNone/>
              <a:defRPr b="1" sz="1800"/>
            </a:lvl3pPr>
            <a:lvl4pPr indent="-228600" lvl="3" marL="1828800" algn="l">
              <a:lnSpc>
                <a:spcPct val="100000"/>
              </a:lnSpc>
              <a:spcBef>
                <a:spcPts val="400"/>
              </a:spcBef>
              <a:spcAft>
                <a:spcPts val="0"/>
              </a:spcAft>
              <a:buSzPts val="1600"/>
              <a:buNone/>
              <a:defRPr b="1" sz="1600"/>
            </a:lvl4pPr>
            <a:lvl5pPr indent="-228600" lvl="4" marL="2286000" algn="l">
              <a:lnSpc>
                <a:spcPct val="100000"/>
              </a:lnSpc>
              <a:spcBef>
                <a:spcPts val="38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3" name="Google Shape;303;p33"/>
          <p:cNvSpPr txBox="1"/>
          <p:nvPr>
            <p:ph idx="2" type="body"/>
          </p:nvPr>
        </p:nvSpPr>
        <p:spPr>
          <a:xfrm>
            <a:off x="839788" y="2195512"/>
            <a:ext cx="5157787" cy="368458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33"/>
          <p:cNvSpPr txBox="1"/>
          <p:nvPr>
            <p:ph idx="3" type="body"/>
          </p:nvPr>
        </p:nvSpPr>
        <p:spPr>
          <a:xfrm>
            <a:off x="6172200" y="1371600"/>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SzPts val="2750"/>
              <a:buNone/>
              <a:defRPr b="0" sz="2200"/>
            </a:lvl1pPr>
            <a:lvl2pPr indent="-228600" lvl="1" marL="914400" algn="l">
              <a:lnSpc>
                <a:spcPct val="100000"/>
              </a:lnSpc>
              <a:spcBef>
                <a:spcPts val="480"/>
              </a:spcBef>
              <a:spcAft>
                <a:spcPts val="0"/>
              </a:spcAft>
              <a:buSzPts val="2000"/>
              <a:buNone/>
              <a:defRPr b="1" sz="2000"/>
            </a:lvl2pPr>
            <a:lvl3pPr indent="-228600" lvl="2" marL="1371600" algn="l">
              <a:lnSpc>
                <a:spcPct val="100000"/>
              </a:lnSpc>
              <a:spcBef>
                <a:spcPts val="432"/>
              </a:spcBef>
              <a:spcAft>
                <a:spcPts val="0"/>
              </a:spcAft>
              <a:buSzPts val="1800"/>
              <a:buNone/>
              <a:defRPr b="1" sz="1800"/>
            </a:lvl3pPr>
            <a:lvl4pPr indent="-228600" lvl="3" marL="1828800" algn="l">
              <a:lnSpc>
                <a:spcPct val="100000"/>
              </a:lnSpc>
              <a:spcBef>
                <a:spcPts val="400"/>
              </a:spcBef>
              <a:spcAft>
                <a:spcPts val="0"/>
              </a:spcAft>
              <a:buSzPts val="1600"/>
              <a:buNone/>
              <a:defRPr b="1" sz="1600"/>
            </a:lvl4pPr>
            <a:lvl5pPr indent="-228600" lvl="4" marL="2286000" algn="l">
              <a:lnSpc>
                <a:spcPct val="100000"/>
              </a:lnSpc>
              <a:spcBef>
                <a:spcPts val="38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5" name="Google Shape;305;p33"/>
          <p:cNvSpPr txBox="1"/>
          <p:nvPr>
            <p:ph idx="4" type="body"/>
          </p:nvPr>
        </p:nvSpPr>
        <p:spPr>
          <a:xfrm>
            <a:off x="6172200" y="2195512"/>
            <a:ext cx="5183188" cy="368458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33"/>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7" name="Shape 307"/>
        <p:cNvGrpSpPr/>
        <p:nvPr/>
      </p:nvGrpSpPr>
      <p:grpSpPr>
        <a:xfrm>
          <a:off x="0" y="0"/>
          <a:ext cx="0" cy="0"/>
          <a:chOff x="0" y="0"/>
          <a:chExt cx="0" cy="0"/>
        </a:xfrm>
      </p:grpSpPr>
      <p:sp>
        <p:nvSpPr>
          <p:cNvPr id="308" name="Google Shape;308;p34"/>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 name="Google Shape;309;p34"/>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0" name="Shape 310"/>
        <p:cNvGrpSpPr/>
        <p:nvPr/>
      </p:nvGrpSpPr>
      <p:grpSpPr>
        <a:xfrm>
          <a:off x="0" y="0"/>
          <a:ext cx="0" cy="0"/>
          <a:chOff x="0" y="0"/>
          <a:chExt cx="0" cy="0"/>
        </a:xfrm>
      </p:grpSpPr>
      <p:sp>
        <p:nvSpPr>
          <p:cNvPr id="311" name="Google Shape;311;p35"/>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2" name="Shape 312"/>
        <p:cNvGrpSpPr/>
        <p:nvPr/>
      </p:nvGrpSpPr>
      <p:grpSpPr>
        <a:xfrm>
          <a:off x="0" y="0"/>
          <a:ext cx="0" cy="0"/>
          <a:chOff x="0" y="0"/>
          <a:chExt cx="0" cy="0"/>
        </a:xfrm>
      </p:grpSpPr>
      <p:sp>
        <p:nvSpPr>
          <p:cNvPr id="313" name="Google Shape;313;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2750"/>
              <a:buNone/>
              <a:defRPr sz="2200">
                <a:solidFill>
                  <a:srgbClr val="0F4D7B"/>
                </a:solidFill>
              </a:defRPr>
            </a:lvl1pPr>
            <a:lvl2pPr indent="-228600" lvl="1" marL="914400" algn="l">
              <a:lnSpc>
                <a:spcPct val="100000"/>
              </a:lnSpc>
              <a:spcBef>
                <a:spcPts val="480"/>
              </a:spcBef>
              <a:spcAft>
                <a:spcPts val="0"/>
              </a:spcAft>
              <a:buSzPts val="1400"/>
              <a:buNone/>
              <a:defRPr sz="1400"/>
            </a:lvl2pPr>
            <a:lvl3pPr indent="-228600" lvl="2" marL="1371600" algn="l">
              <a:lnSpc>
                <a:spcPct val="100000"/>
              </a:lnSpc>
              <a:spcBef>
                <a:spcPts val="432"/>
              </a:spcBef>
              <a:spcAft>
                <a:spcPts val="0"/>
              </a:spcAft>
              <a:buSzPts val="1200"/>
              <a:buNone/>
              <a:defRPr sz="1200"/>
            </a:lvl3pPr>
            <a:lvl4pPr indent="-228600" lvl="3" marL="1828800" algn="l">
              <a:lnSpc>
                <a:spcPct val="100000"/>
              </a:lnSpc>
              <a:spcBef>
                <a:spcPts val="400"/>
              </a:spcBef>
              <a:spcAft>
                <a:spcPts val="0"/>
              </a:spcAft>
              <a:buSzPts val="1000"/>
              <a:buNone/>
              <a:defRPr sz="1000"/>
            </a:lvl4pPr>
            <a:lvl5pPr indent="-228600" lvl="4" marL="2286000" algn="l">
              <a:lnSpc>
                <a:spcPct val="100000"/>
              </a:lnSpc>
              <a:spcBef>
                <a:spcPts val="38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5" name="Google Shape;315;p36"/>
          <p:cNvSpPr txBox="1"/>
          <p:nvPr>
            <p:ph idx="2"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03225" lvl="0" marL="457200" algn="l">
              <a:lnSpc>
                <a:spcPct val="100000"/>
              </a:lnSpc>
              <a:spcBef>
                <a:spcPts val="528"/>
              </a:spcBef>
              <a:spcAft>
                <a:spcPts val="0"/>
              </a:spcAft>
              <a:buSzPts val="2750"/>
              <a:buChar char="•"/>
              <a:defRPr sz="2200"/>
            </a:lvl1pPr>
            <a:lvl2pPr indent="-355600" lvl="1" marL="914400" algn="l">
              <a:lnSpc>
                <a:spcPct val="100000"/>
              </a:lnSpc>
              <a:spcBef>
                <a:spcPts val="480"/>
              </a:spcBef>
              <a:spcAft>
                <a:spcPts val="0"/>
              </a:spcAft>
              <a:buSzPts val="2000"/>
              <a:buChar char="▪"/>
              <a:defRPr sz="2000"/>
            </a:lvl2pPr>
            <a:lvl3pPr indent="-342900" lvl="2" marL="1371600" algn="l">
              <a:lnSpc>
                <a:spcPct val="100000"/>
              </a:lnSpc>
              <a:spcBef>
                <a:spcPts val="432"/>
              </a:spcBef>
              <a:spcAft>
                <a:spcPts val="0"/>
              </a:spcAft>
              <a:buSzPts val="1800"/>
              <a:buChar char="✔"/>
              <a:defRPr sz="1800"/>
            </a:lvl3pPr>
            <a:lvl4pPr indent="-330200" lvl="3" marL="1828800" algn="l">
              <a:lnSpc>
                <a:spcPct val="100000"/>
              </a:lnSpc>
              <a:spcBef>
                <a:spcPts val="400"/>
              </a:spcBef>
              <a:spcAft>
                <a:spcPts val="0"/>
              </a:spcAft>
              <a:buSzPts val="1600"/>
              <a:buChar char="o"/>
              <a:defRPr sz="1600"/>
            </a:lvl4pPr>
            <a:lvl5pPr indent="-317500" lvl="4" marL="2286000" algn="l">
              <a:lnSpc>
                <a:spcPct val="100000"/>
              </a:lnSpc>
              <a:spcBef>
                <a:spcPts val="380"/>
              </a:spcBef>
              <a:spcAft>
                <a:spcPts val="0"/>
              </a:spcAft>
              <a:buSzPts val="1400"/>
              <a:buChar char="⮚"/>
              <a:defRPr sz="1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6" name="Google Shape;316;p36"/>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7" name="Shape 317"/>
        <p:cNvGrpSpPr/>
        <p:nvPr/>
      </p:nvGrpSpPr>
      <p:grpSpPr>
        <a:xfrm>
          <a:off x="0" y="0"/>
          <a:ext cx="0" cy="0"/>
          <a:chOff x="0" y="0"/>
          <a:chExt cx="0" cy="0"/>
        </a:xfrm>
      </p:grpSpPr>
      <p:sp>
        <p:nvSpPr>
          <p:cNvPr id="318" name="Google Shape;318;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 name="Google Shape;319;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2750"/>
              <a:buNone/>
              <a:defRPr sz="2200"/>
            </a:lvl1pPr>
            <a:lvl2pPr indent="-228600" lvl="1" marL="914400" algn="l">
              <a:lnSpc>
                <a:spcPct val="100000"/>
              </a:lnSpc>
              <a:spcBef>
                <a:spcPts val="480"/>
              </a:spcBef>
              <a:spcAft>
                <a:spcPts val="0"/>
              </a:spcAft>
              <a:buSzPts val="1400"/>
              <a:buNone/>
              <a:defRPr sz="1400"/>
            </a:lvl2pPr>
            <a:lvl3pPr indent="-228600" lvl="2" marL="1371600" algn="l">
              <a:lnSpc>
                <a:spcPct val="100000"/>
              </a:lnSpc>
              <a:spcBef>
                <a:spcPts val="432"/>
              </a:spcBef>
              <a:spcAft>
                <a:spcPts val="0"/>
              </a:spcAft>
              <a:buSzPts val="1200"/>
              <a:buNone/>
              <a:defRPr sz="1200"/>
            </a:lvl3pPr>
            <a:lvl4pPr indent="-228600" lvl="3" marL="1828800" algn="l">
              <a:lnSpc>
                <a:spcPct val="100000"/>
              </a:lnSpc>
              <a:spcBef>
                <a:spcPts val="400"/>
              </a:spcBef>
              <a:spcAft>
                <a:spcPts val="0"/>
              </a:spcAft>
              <a:buSzPts val="1000"/>
              <a:buNone/>
              <a:defRPr sz="1000"/>
            </a:lvl4pPr>
            <a:lvl5pPr indent="-228600" lvl="4" marL="2286000" algn="l">
              <a:lnSpc>
                <a:spcPct val="100000"/>
              </a:lnSpc>
              <a:spcBef>
                <a:spcPts val="38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0" name="Google Shape;320;p3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28"/>
              </a:spcBef>
              <a:spcAft>
                <a:spcPts val="0"/>
              </a:spcAft>
              <a:buClr>
                <a:srgbClr val="0F4D7B"/>
              </a:buClr>
              <a:buSzPts val="4000"/>
              <a:buFont typeface="Arial"/>
              <a:buNone/>
              <a:defRPr b="0" i="0" sz="3200" u="none" cap="none" strike="noStrike">
                <a:solidFill>
                  <a:srgbClr val="0F4D7B"/>
                </a:solidFill>
                <a:latin typeface="Calibri"/>
                <a:ea typeface="Calibri"/>
                <a:cs typeface="Calibri"/>
                <a:sym typeface="Calibri"/>
              </a:defRPr>
            </a:lvl1pPr>
            <a:lvl2pPr lvl="1" marR="0" rtl="0" algn="l">
              <a:lnSpc>
                <a:spcPct val="100000"/>
              </a:lnSpc>
              <a:spcBef>
                <a:spcPts val="480"/>
              </a:spcBef>
              <a:spcAft>
                <a:spcPts val="0"/>
              </a:spcAft>
              <a:buClr>
                <a:srgbClr val="0F4D7B"/>
              </a:buClr>
              <a:buSzPts val="2800"/>
              <a:buFont typeface="Noto Sans Symbols"/>
              <a:buNone/>
              <a:defRPr b="0" i="0" sz="2800" u="none" cap="none" strike="noStrike">
                <a:solidFill>
                  <a:srgbClr val="0F4D7B"/>
                </a:solidFill>
                <a:latin typeface="Calibri"/>
                <a:ea typeface="Calibri"/>
                <a:cs typeface="Calibri"/>
                <a:sym typeface="Calibri"/>
              </a:defRPr>
            </a:lvl2pPr>
            <a:lvl3pPr lvl="2" marR="0" rtl="0" algn="l">
              <a:lnSpc>
                <a:spcPct val="100000"/>
              </a:lnSpc>
              <a:spcBef>
                <a:spcPts val="432"/>
              </a:spcBef>
              <a:spcAft>
                <a:spcPts val="0"/>
              </a:spcAft>
              <a:buClr>
                <a:srgbClr val="0F4D7B"/>
              </a:buClr>
              <a:buSzPts val="2400"/>
              <a:buFont typeface="Noto Sans Symbols"/>
              <a:buNone/>
              <a:defRPr b="0" i="0" sz="2400" u="none" cap="none" strike="noStrike">
                <a:solidFill>
                  <a:srgbClr val="0F4D7B"/>
                </a:solidFill>
                <a:latin typeface="Calibri"/>
                <a:ea typeface="Calibri"/>
                <a:cs typeface="Calibri"/>
                <a:sym typeface="Calibri"/>
              </a:defRPr>
            </a:lvl3pPr>
            <a:lvl4pPr lvl="3" marR="0" rtl="0" algn="l">
              <a:lnSpc>
                <a:spcPct val="100000"/>
              </a:lnSpc>
              <a:spcBef>
                <a:spcPts val="400"/>
              </a:spcBef>
              <a:spcAft>
                <a:spcPts val="0"/>
              </a:spcAft>
              <a:buClr>
                <a:srgbClr val="0F4D7B"/>
              </a:buClr>
              <a:buSzPts val="2000"/>
              <a:buFont typeface="Courier New"/>
              <a:buNone/>
              <a:defRPr b="0" i="0" sz="2000" u="none" cap="none" strike="noStrike">
                <a:solidFill>
                  <a:srgbClr val="0F4D7B"/>
                </a:solidFill>
                <a:latin typeface="Calibri"/>
                <a:ea typeface="Calibri"/>
                <a:cs typeface="Calibri"/>
                <a:sym typeface="Calibri"/>
              </a:defRPr>
            </a:lvl4pPr>
            <a:lvl5pPr lvl="4" marR="0" rtl="0" algn="l">
              <a:lnSpc>
                <a:spcPct val="100000"/>
              </a:lnSpc>
              <a:spcBef>
                <a:spcPts val="380"/>
              </a:spcBef>
              <a:spcAft>
                <a:spcPts val="0"/>
              </a:spcAft>
              <a:buClr>
                <a:srgbClr val="0F4D7B"/>
              </a:buClr>
              <a:buSzPts val="2000"/>
              <a:buFont typeface="Noto Sans Symbols"/>
              <a:buNone/>
              <a:defRPr b="0" i="0" sz="2000" u="none" cap="none" strike="noStrike">
                <a:solidFill>
                  <a:srgbClr val="0F4D7B"/>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1" name="Google Shape;321;p37"/>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2" name="Shape 322"/>
        <p:cNvGrpSpPr/>
        <p:nvPr/>
      </p:nvGrpSpPr>
      <p:grpSpPr>
        <a:xfrm>
          <a:off x="0" y="0"/>
          <a:ext cx="0" cy="0"/>
          <a:chOff x="0" y="0"/>
          <a:chExt cx="0" cy="0"/>
        </a:xfrm>
      </p:grpSpPr>
      <p:sp>
        <p:nvSpPr>
          <p:cNvPr id="323" name="Google Shape;323;p38"/>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38"/>
          <p:cNvSpPr txBox="1"/>
          <p:nvPr>
            <p:ph idx="1" type="body"/>
          </p:nvPr>
        </p:nvSpPr>
        <p:spPr>
          <a:xfrm rot="5400000">
            <a:off x="3920331" y="-1637379"/>
            <a:ext cx="4351338" cy="105156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38"/>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6" name="Shape 326"/>
        <p:cNvGrpSpPr/>
        <p:nvPr/>
      </p:nvGrpSpPr>
      <p:grpSpPr>
        <a:xfrm>
          <a:off x="0" y="0"/>
          <a:ext cx="0" cy="0"/>
          <a:chOff x="0" y="0"/>
          <a:chExt cx="0" cy="0"/>
        </a:xfrm>
      </p:grpSpPr>
      <p:sp>
        <p:nvSpPr>
          <p:cNvPr id="327" name="Google Shape;327;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39"/>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4" name="Shape 334"/>
        <p:cNvGrpSpPr/>
        <p:nvPr/>
      </p:nvGrpSpPr>
      <p:grpSpPr>
        <a:xfrm>
          <a:off x="0" y="0"/>
          <a:ext cx="0" cy="0"/>
          <a:chOff x="0" y="0"/>
          <a:chExt cx="0" cy="0"/>
        </a:xfrm>
      </p:grpSpPr>
      <p:sp>
        <p:nvSpPr>
          <p:cNvPr id="335" name="Google Shape;335;p41"/>
          <p:cNvSpPr/>
          <p:nvPr/>
        </p:nvSpPr>
        <p:spPr>
          <a:xfrm>
            <a:off x="3665400" y="998400"/>
            <a:ext cx="4861200" cy="4861200"/>
          </a:xfrm>
          <a:prstGeom prst="rect">
            <a:avLst/>
          </a:prstGeom>
          <a:solidFill>
            <a:srgbClr val="BE653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41"/>
          <p:cNvSpPr/>
          <p:nvPr/>
        </p:nvSpPr>
        <p:spPr>
          <a:xfrm>
            <a:off x="3990600" y="1323600"/>
            <a:ext cx="4210800" cy="4210800"/>
          </a:xfrm>
          <a:prstGeom prst="rect">
            <a:avLst/>
          </a:prstGeom>
          <a:noFill/>
          <a:ln cap="flat" cmpd="sng" w="28575">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41"/>
          <p:cNvSpPr txBox="1"/>
          <p:nvPr>
            <p:ph type="ctrTitle"/>
          </p:nvPr>
        </p:nvSpPr>
        <p:spPr>
          <a:xfrm>
            <a:off x="4128333" y="2169600"/>
            <a:ext cx="3935100" cy="2112300"/>
          </a:xfrm>
          <a:prstGeom prst="rect">
            <a:avLst/>
          </a:prstGeom>
        </p:spPr>
        <p:txBody>
          <a:bodyPr anchorCtr="0" anchor="ctr" bIns="121900" lIns="121900" spcFirstLastPara="1" rIns="121900" wrap="square" tIns="121900">
            <a:noAutofit/>
          </a:bodyPr>
          <a:lstStyle>
            <a:lvl1pPr lvl="0"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1pPr>
            <a:lvl2pPr lvl="1"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2pPr>
            <a:lvl3pPr lvl="2"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3pPr>
            <a:lvl4pPr lvl="3"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4pPr>
            <a:lvl5pPr lvl="4"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5pPr>
            <a:lvl6pPr lvl="5"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6pPr>
            <a:lvl7pPr lvl="6"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7pPr>
            <a:lvl8pPr lvl="7"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8pPr>
            <a:lvl9pPr lvl="8" rtl="0" algn="ctr">
              <a:spcBef>
                <a:spcPts val="0"/>
              </a:spcBef>
              <a:spcAft>
                <a:spcPts val="0"/>
              </a:spcAft>
              <a:buClr>
                <a:schemeClr val="lt1"/>
              </a:buClr>
              <a:buSzPts val="4300"/>
              <a:buFont typeface="Lato"/>
              <a:buNone/>
              <a:defRPr>
                <a:solidFill>
                  <a:schemeClr val="lt1"/>
                </a:solidFill>
                <a:latin typeface="Lato"/>
                <a:ea typeface="Lato"/>
                <a:cs typeface="Lato"/>
                <a:sym typeface="Lato"/>
              </a:defRPr>
            </a:lvl9pPr>
          </a:lstStyle>
          <a:p/>
        </p:txBody>
      </p:sp>
      <p:sp>
        <p:nvSpPr>
          <p:cNvPr id="338" name="Google Shape;338;p41"/>
          <p:cNvSpPr txBox="1"/>
          <p:nvPr>
            <p:ph idx="1" type="subTitle"/>
          </p:nvPr>
        </p:nvSpPr>
        <p:spPr>
          <a:xfrm>
            <a:off x="4128483" y="4355907"/>
            <a:ext cx="3935100" cy="9351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layfair Display"/>
              <a:buNone/>
              <a:defRPr b="1">
                <a:solidFill>
                  <a:schemeClr val="l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ts val="2400"/>
              <a:buFont typeface="Playfair Display"/>
              <a:buNone/>
              <a:defRPr b="1" sz="2400">
                <a:solidFill>
                  <a:schemeClr val="lt1"/>
                </a:solidFill>
                <a:latin typeface="Playfair Display"/>
                <a:ea typeface="Playfair Display"/>
                <a:cs typeface="Playfair Display"/>
                <a:sym typeface="Playfair Display"/>
              </a:defRPr>
            </a:lvl9pPr>
          </a:lstStyle>
          <a:p/>
        </p:txBody>
      </p:sp>
      <p:sp>
        <p:nvSpPr>
          <p:cNvPr id="339" name="Google Shape;339;p41"/>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841248" y="1124712"/>
            <a:ext cx="10515600" cy="2386584"/>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body"/>
          </p:nvPr>
        </p:nvSpPr>
        <p:spPr>
          <a:xfrm>
            <a:off x="841248" y="3602736"/>
            <a:ext cx="10515600" cy="165506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2750"/>
              <a:buNone/>
              <a:defRPr sz="2200">
                <a:solidFill>
                  <a:srgbClr val="0F4D7B"/>
                </a:solidFill>
              </a:defRPr>
            </a:lvl1pPr>
            <a:lvl2pPr indent="-228600" lvl="1" marL="914400" algn="l">
              <a:lnSpc>
                <a:spcPct val="100000"/>
              </a:lnSpc>
              <a:spcBef>
                <a:spcPts val="480"/>
              </a:spcBef>
              <a:spcAft>
                <a:spcPts val="0"/>
              </a:spcAft>
              <a:buSzPts val="2000"/>
              <a:buNone/>
              <a:defRPr sz="2000">
                <a:solidFill>
                  <a:srgbClr val="888888"/>
                </a:solidFill>
              </a:defRPr>
            </a:lvl2pPr>
            <a:lvl3pPr indent="-228600" lvl="2" marL="1371600" algn="l">
              <a:lnSpc>
                <a:spcPct val="100000"/>
              </a:lnSpc>
              <a:spcBef>
                <a:spcPts val="432"/>
              </a:spcBef>
              <a:spcAft>
                <a:spcPts val="0"/>
              </a:spcAft>
              <a:buSzPts val="1800"/>
              <a:buNone/>
              <a:defRPr sz="1800">
                <a:solidFill>
                  <a:srgbClr val="888888"/>
                </a:solidFill>
              </a:defRPr>
            </a:lvl3pPr>
            <a:lvl4pPr indent="-228600" lvl="3" marL="1828800" algn="l">
              <a:lnSpc>
                <a:spcPct val="100000"/>
              </a:lnSpc>
              <a:spcBef>
                <a:spcPts val="400"/>
              </a:spcBef>
              <a:spcAft>
                <a:spcPts val="0"/>
              </a:spcAft>
              <a:buSzPts val="1600"/>
              <a:buNone/>
              <a:defRPr sz="1600">
                <a:solidFill>
                  <a:srgbClr val="888888"/>
                </a:solidFill>
              </a:defRPr>
            </a:lvl4pPr>
            <a:lvl5pPr indent="-228600" lvl="4" marL="2286000" algn="l">
              <a:lnSpc>
                <a:spcPct val="100000"/>
              </a:lnSpc>
              <a:spcBef>
                <a:spcPts val="38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0" name="Shape 340"/>
        <p:cNvGrpSpPr/>
        <p:nvPr/>
      </p:nvGrpSpPr>
      <p:grpSpPr>
        <a:xfrm>
          <a:off x="0" y="0"/>
          <a:ext cx="0" cy="0"/>
          <a:chOff x="0" y="0"/>
          <a:chExt cx="0" cy="0"/>
        </a:xfrm>
      </p:grpSpPr>
      <p:sp>
        <p:nvSpPr>
          <p:cNvPr id="341" name="Google Shape;341;p42"/>
          <p:cNvSpPr txBox="1"/>
          <p:nvPr>
            <p:ph type="title"/>
          </p:nvPr>
        </p:nvSpPr>
        <p:spPr>
          <a:xfrm>
            <a:off x="679400" y="1898500"/>
            <a:ext cx="10833300" cy="2397600"/>
          </a:xfrm>
          <a:prstGeom prst="rect">
            <a:avLst/>
          </a:prstGeom>
        </p:spPr>
        <p:txBody>
          <a:bodyPr anchorCtr="0" anchor="ctr" bIns="121900" lIns="121900" spcFirstLastPara="1" rIns="121900" wrap="square" tIns="121900">
            <a:noAutofit/>
          </a:bodyPr>
          <a:lstStyle>
            <a:lvl1pPr lvl="0"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1pPr>
            <a:lvl2pPr lvl="1"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2pPr>
            <a:lvl3pPr lvl="2"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3pPr>
            <a:lvl4pPr lvl="3"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4pPr>
            <a:lvl5pPr lvl="4"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5pPr>
            <a:lvl6pPr lvl="5"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6pPr>
            <a:lvl7pPr lvl="6"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7pPr>
            <a:lvl8pPr lvl="7"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8pPr>
            <a:lvl9pPr lvl="8" rtl="0" algn="ctr">
              <a:spcBef>
                <a:spcPts val="0"/>
              </a:spcBef>
              <a:spcAft>
                <a:spcPts val="0"/>
              </a:spcAft>
              <a:buClr>
                <a:schemeClr val="lt1"/>
              </a:buClr>
              <a:buSzPts val="6400"/>
              <a:buFont typeface="Lato"/>
              <a:buNone/>
              <a:defRPr b="0" sz="6400">
                <a:solidFill>
                  <a:schemeClr val="lt1"/>
                </a:solidFill>
                <a:latin typeface="Lato"/>
                <a:ea typeface="Lato"/>
                <a:cs typeface="Lato"/>
                <a:sym typeface="Lato"/>
              </a:defRPr>
            </a:lvl9pPr>
          </a:lstStyle>
          <a:p/>
        </p:txBody>
      </p:sp>
      <p:sp>
        <p:nvSpPr>
          <p:cNvPr id="342" name="Google Shape;342;p42"/>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3" name="Shape 343"/>
        <p:cNvGrpSpPr/>
        <p:nvPr/>
      </p:nvGrpSpPr>
      <p:grpSpPr>
        <a:xfrm>
          <a:off x="0" y="0"/>
          <a:ext cx="0" cy="0"/>
          <a:chOff x="0" y="0"/>
          <a:chExt cx="0" cy="0"/>
        </a:xfrm>
      </p:grpSpPr>
      <p:sp>
        <p:nvSpPr>
          <p:cNvPr id="344" name="Google Shape;344;p43"/>
          <p:cNvSpPr/>
          <p:nvPr/>
        </p:nvSpPr>
        <p:spPr>
          <a:xfrm>
            <a:off x="0" y="6727600"/>
            <a:ext cx="12192000" cy="130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43"/>
          <p:cNvSpPr txBox="1"/>
          <p:nvPr>
            <p:ph type="title"/>
          </p:nvPr>
        </p:nvSpPr>
        <p:spPr>
          <a:xfrm>
            <a:off x="415600" y="521800"/>
            <a:ext cx="11360700" cy="834900"/>
          </a:xfrm>
          <a:prstGeom prst="rect">
            <a:avLst/>
          </a:prstGeom>
        </p:spPr>
        <p:txBody>
          <a:bodyPr anchorCtr="0" anchor="t" bIns="121900" lIns="121900" spcFirstLastPara="1" rIns="121900" wrap="square" tIns="121900">
            <a:no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346" name="Google Shape;346;p43"/>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347" name="Google Shape;347;p43"/>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8" name="Shape 348"/>
        <p:cNvGrpSpPr/>
        <p:nvPr/>
      </p:nvGrpSpPr>
      <p:grpSpPr>
        <a:xfrm>
          <a:off x="0" y="0"/>
          <a:ext cx="0" cy="0"/>
          <a:chOff x="0" y="0"/>
          <a:chExt cx="0" cy="0"/>
        </a:xfrm>
      </p:grpSpPr>
      <p:sp>
        <p:nvSpPr>
          <p:cNvPr id="349" name="Google Shape;349;p44"/>
          <p:cNvSpPr txBox="1"/>
          <p:nvPr>
            <p:ph type="title"/>
          </p:nvPr>
        </p:nvSpPr>
        <p:spPr>
          <a:xfrm>
            <a:off x="415600" y="521800"/>
            <a:ext cx="11360700" cy="834900"/>
          </a:xfrm>
          <a:prstGeom prst="rect">
            <a:avLst/>
          </a:prstGeom>
        </p:spPr>
        <p:txBody>
          <a:bodyPr anchorCtr="0" anchor="t" bIns="121900" lIns="121900" spcFirstLastPara="1" rIns="121900" wrap="square" tIns="121900">
            <a:no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350" name="Google Shape;350;p44"/>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51" name="Google Shape;351;p44"/>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52" name="Google Shape;352;p44"/>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3" name="Shape 353"/>
        <p:cNvGrpSpPr/>
        <p:nvPr/>
      </p:nvGrpSpPr>
      <p:grpSpPr>
        <a:xfrm>
          <a:off x="0" y="0"/>
          <a:ext cx="0" cy="0"/>
          <a:chOff x="0" y="0"/>
          <a:chExt cx="0" cy="0"/>
        </a:xfrm>
      </p:grpSpPr>
      <p:sp>
        <p:nvSpPr>
          <p:cNvPr id="354" name="Google Shape;354;p45"/>
          <p:cNvSpPr txBox="1"/>
          <p:nvPr>
            <p:ph type="title"/>
          </p:nvPr>
        </p:nvSpPr>
        <p:spPr>
          <a:xfrm>
            <a:off x="415600" y="521800"/>
            <a:ext cx="11360700" cy="834900"/>
          </a:xfrm>
          <a:prstGeom prst="rect">
            <a:avLst/>
          </a:prstGeom>
        </p:spPr>
        <p:txBody>
          <a:bodyPr anchorCtr="0" anchor="t" bIns="121900" lIns="121900" spcFirstLastPara="1" rIns="121900" wrap="square" tIns="121900">
            <a:noAutofit/>
          </a:bodyPr>
          <a:lstStyle>
            <a:lvl1pPr lvl="0"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355" name="Google Shape;355;p45"/>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6" name="Shape 356"/>
        <p:cNvGrpSpPr/>
        <p:nvPr/>
      </p:nvGrpSpPr>
      <p:grpSpPr>
        <a:xfrm>
          <a:off x="0" y="0"/>
          <a:ext cx="0" cy="0"/>
          <a:chOff x="0" y="0"/>
          <a:chExt cx="0" cy="0"/>
        </a:xfrm>
      </p:grpSpPr>
      <p:sp>
        <p:nvSpPr>
          <p:cNvPr id="357" name="Google Shape;357;p46"/>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358" name="Google Shape;358;p46"/>
          <p:cNvSpPr txBox="1"/>
          <p:nvPr>
            <p:ph idx="1" type="body"/>
          </p:nvPr>
        </p:nvSpPr>
        <p:spPr>
          <a:xfrm>
            <a:off x="415600" y="1855170"/>
            <a:ext cx="3744000" cy="42393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59" name="Google Shape;359;p46"/>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60" name="Shape 360"/>
        <p:cNvGrpSpPr/>
        <p:nvPr/>
      </p:nvGrpSpPr>
      <p:grpSpPr>
        <a:xfrm>
          <a:off x="0" y="0"/>
          <a:ext cx="0" cy="0"/>
          <a:chOff x="0" y="0"/>
          <a:chExt cx="0" cy="0"/>
        </a:xfrm>
      </p:grpSpPr>
      <p:sp>
        <p:nvSpPr>
          <p:cNvPr id="361" name="Google Shape;361;p47"/>
          <p:cNvSpPr txBox="1"/>
          <p:nvPr>
            <p:ph type="title"/>
          </p:nvPr>
        </p:nvSpPr>
        <p:spPr>
          <a:xfrm>
            <a:off x="653667" y="701800"/>
            <a:ext cx="7491600" cy="5454300"/>
          </a:xfrm>
          <a:prstGeom prst="rect">
            <a:avLst/>
          </a:prstGeom>
        </p:spPr>
        <p:txBody>
          <a:bodyPr anchorCtr="0" anchor="ctr" bIns="121900" lIns="121900" spcFirstLastPara="1" rIns="121900" wrap="square" tIns="121900">
            <a:noAutofit/>
          </a:bodyPr>
          <a:lstStyle>
            <a:lvl1pPr lvl="0"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1pPr>
            <a:lvl2pPr lvl="1"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2pPr>
            <a:lvl3pPr lvl="2"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3pPr>
            <a:lvl4pPr lvl="3"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4pPr>
            <a:lvl5pPr lvl="4"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5pPr>
            <a:lvl6pPr lvl="5"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6pPr>
            <a:lvl7pPr lvl="6"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7pPr>
            <a:lvl8pPr lvl="7"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8pPr>
            <a:lvl9pPr lvl="8" rtl="0">
              <a:spcBef>
                <a:spcPts val="0"/>
              </a:spcBef>
              <a:spcAft>
                <a:spcPts val="0"/>
              </a:spcAft>
              <a:buClr>
                <a:schemeClr val="lt1"/>
              </a:buClr>
              <a:buSzPts val="6400"/>
              <a:buFont typeface="Lato"/>
              <a:buNone/>
              <a:defRPr b="0" sz="6400">
                <a:solidFill>
                  <a:schemeClr val="lt1"/>
                </a:solidFill>
                <a:latin typeface="Lato"/>
                <a:ea typeface="Lato"/>
                <a:cs typeface="Lato"/>
                <a:sym typeface="Lato"/>
              </a:defRPr>
            </a:lvl9pPr>
          </a:lstStyle>
          <a:p/>
        </p:txBody>
      </p:sp>
      <p:sp>
        <p:nvSpPr>
          <p:cNvPr id="362" name="Google Shape;362;p47"/>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3" name="Shape 363"/>
        <p:cNvGrpSpPr/>
        <p:nvPr/>
      </p:nvGrpSpPr>
      <p:grpSpPr>
        <a:xfrm>
          <a:off x="0" y="0"/>
          <a:ext cx="0" cy="0"/>
          <a:chOff x="0" y="0"/>
          <a:chExt cx="0" cy="0"/>
        </a:xfrm>
      </p:grpSpPr>
      <p:sp>
        <p:nvSpPr>
          <p:cNvPr id="364" name="Google Shape;364;p48"/>
          <p:cNvSpPr/>
          <p:nvPr/>
        </p:nvSpPr>
        <p:spPr>
          <a:xfrm>
            <a:off x="6096000" y="-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365" name="Google Shape;365;p48"/>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366" name="Google Shape;366;p48"/>
          <p:cNvSpPr txBox="1"/>
          <p:nvPr>
            <p:ph type="title"/>
          </p:nvPr>
        </p:nvSpPr>
        <p:spPr>
          <a:xfrm>
            <a:off x="354000" y="1477267"/>
            <a:ext cx="5393700" cy="2244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367" name="Google Shape;367;p48"/>
          <p:cNvSpPr txBox="1"/>
          <p:nvPr>
            <p:ph idx="1" type="subTitle"/>
          </p:nvPr>
        </p:nvSpPr>
        <p:spPr>
          <a:xfrm>
            <a:off x="354000" y="3793601"/>
            <a:ext cx="5393700" cy="17940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8" name="Google Shape;368;p48"/>
          <p:cNvSpPr txBox="1"/>
          <p:nvPr>
            <p:ph idx="2" type="body"/>
          </p:nvPr>
        </p:nvSpPr>
        <p:spPr>
          <a:xfrm>
            <a:off x="6586000" y="965600"/>
            <a:ext cx="5115900" cy="4926900"/>
          </a:xfrm>
          <a:prstGeom prst="rect">
            <a:avLst/>
          </a:prstGeom>
        </p:spPr>
        <p:txBody>
          <a:bodyPr anchorCtr="0" anchor="ctr" bIns="121900" lIns="121900" spcFirstLastPara="1" rIns="121900" wrap="square" tIns="121900">
            <a:noAutofit/>
          </a:bodyPr>
          <a:lstStyle>
            <a:lvl1pPr indent="-381000" lvl="0" marL="457200" rtl="0">
              <a:spcBef>
                <a:spcPts val="0"/>
              </a:spcBef>
              <a:spcAft>
                <a:spcPts val="0"/>
              </a:spcAft>
              <a:buClr>
                <a:schemeClr val="lt1"/>
              </a:buClr>
              <a:buSzPts val="2400"/>
              <a:buChar char="●"/>
              <a:defRPr>
                <a:solidFill>
                  <a:schemeClr val="lt1"/>
                </a:solidFill>
              </a:defRPr>
            </a:lvl1pPr>
            <a:lvl2pPr indent="-349250" lvl="1" marL="914400" rtl="0">
              <a:spcBef>
                <a:spcPts val="2100"/>
              </a:spcBef>
              <a:spcAft>
                <a:spcPts val="0"/>
              </a:spcAft>
              <a:buClr>
                <a:schemeClr val="lt1"/>
              </a:buClr>
              <a:buSzPts val="1900"/>
              <a:buChar char="○"/>
              <a:defRPr>
                <a:solidFill>
                  <a:schemeClr val="lt1"/>
                </a:solidFill>
              </a:defRPr>
            </a:lvl2pPr>
            <a:lvl3pPr indent="-349250" lvl="2" marL="1371600" rtl="0">
              <a:spcBef>
                <a:spcPts val="2100"/>
              </a:spcBef>
              <a:spcAft>
                <a:spcPts val="0"/>
              </a:spcAft>
              <a:buClr>
                <a:schemeClr val="lt1"/>
              </a:buClr>
              <a:buSzPts val="1900"/>
              <a:buChar char="■"/>
              <a:defRPr>
                <a:solidFill>
                  <a:schemeClr val="lt1"/>
                </a:solidFill>
              </a:defRPr>
            </a:lvl3pPr>
            <a:lvl4pPr indent="-349250" lvl="3" marL="1828800" rtl="0">
              <a:spcBef>
                <a:spcPts val="2100"/>
              </a:spcBef>
              <a:spcAft>
                <a:spcPts val="0"/>
              </a:spcAft>
              <a:buClr>
                <a:schemeClr val="lt1"/>
              </a:buClr>
              <a:buSzPts val="1900"/>
              <a:buChar char="●"/>
              <a:defRPr>
                <a:solidFill>
                  <a:schemeClr val="lt1"/>
                </a:solidFill>
              </a:defRPr>
            </a:lvl4pPr>
            <a:lvl5pPr indent="-349250" lvl="4" marL="2286000" rtl="0">
              <a:spcBef>
                <a:spcPts val="2100"/>
              </a:spcBef>
              <a:spcAft>
                <a:spcPts val="0"/>
              </a:spcAft>
              <a:buClr>
                <a:schemeClr val="lt1"/>
              </a:buClr>
              <a:buSzPts val="1900"/>
              <a:buChar char="○"/>
              <a:defRPr>
                <a:solidFill>
                  <a:schemeClr val="lt1"/>
                </a:solidFill>
              </a:defRPr>
            </a:lvl5pPr>
            <a:lvl6pPr indent="-349250" lvl="5" marL="2743200" rtl="0">
              <a:spcBef>
                <a:spcPts val="2100"/>
              </a:spcBef>
              <a:spcAft>
                <a:spcPts val="0"/>
              </a:spcAft>
              <a:buClr>
                <a:schemeClr val="lt1"/>
              </a:buClr>
              <a:buSzPts val="1900"/>
              <a:buChar char="■"/>
              <a:defRPr>
                <a:solidFill>
                  <a:schemeClr val="lt1"/>
                </a:solidFill>
              </a:defRPr>
            </a:lvl6pPr>
            <a:lvl7pPr indent="-349250" lvl="6" marL="3200400" rtl="0">
              <a:spcBef>
                <a:spcPts val="2100"/>
              </a:spcBef>
              <a:spcAft>
                <a:spcPts val="0"/>
              </a:spcAft>
              <a:buClr>
                <a:schemeClr val="lt1"/>
              </a:buClr>
              <a:buSzPts val="1900"/>
              <a:buChar char="●"/>
              <a:defRPr>
                <a:solidFill>
                  <a:schemeClr val="lt1"/>
                </a:solidFill>
              </a:defRPr>
            </a:lvl7pPr>
            <a:lvl8pPr indent="-349250" lvl="7" marL="3657600" rtl="0">
              <a:spcBef>
                <a:spcPts val="2100"/>
              </a:spcBef>
              <a:spcAft>
                <a:spcPts val="0"/>
              </a:spcAft>
              <a:buClr>
                <a:schemeClr val="lt1"/>
              </a:buClr>
              <a:buSzPts val="1900"/>
              <a:buChar char="○"/>
              <a:defRPr>
                <a:solidFill>
                  <a:schemeClr val="lt1"/>
                </a:solidFill>
              </a:defRPr>
            </a:lvl8pPr>
            <a:lvl9pPr indent="-349250" lvl="8" marL="4114800" rtl="0">
              <a:spcBef>
                <a:spcPts val="2100"/>
              </a:spcBef>
              <a:spcAft>
                <a:spcPts val="2100"/>
              </a:spcAft>
              <a:buClr>
                <a:schemeClr val="lt1"/>
              </a:buClr>
              <a:buSzPts val="1900"/>
              <a:buChar char="■"/>
              <a:defRPr>
                <a:solidFill>
                  <a:schemeClr val="lt1"/>
                </a:solidFill>
              </a:defRPr>
            </a:lvl9pPr>
          </a:lstStyle>
          <a:p/>
        </p:txBody>
      </p:sp>
      <p:sp>
        <p:nvSpPr>
          <p:cNvPr id="369" name="Google Shape;369;p48"/>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0" name="Shape 370"/>
        <p:cNvGrpSpPr/>
        <p:nvPr/>
      </p:nvGrpSpPr>
      <p:grpSpPr>
        <a:xfrm>
          <a:off x="0" y="0"/>
          <a:ext cx="0" cy="0"/>
          <a:chOff x="0" y="0"/>
          <a:chExt cx="0" cy="0"/>
        </a:xfrm>
      </p:grpSpPr>
      <p:sp>
        <p:nvSpPr>
          <p:cNvPr id="371" name="Google Shape;371;p49"/>
          <p:cNvSpPr txBox="1"/>
          <p:nvPr>
            <p:ph idx="1" type="body"/>
          </p:nvPr>
        </p:nvSpPr>
        <p:spPr>
          <a:xfrm>
            <a:off x="426000" y="5640767"/>
            <a:ext cx="7998300" cy="7983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2400"/>
              <a:buNone/>
              <a:defRPr/>
            </a:lvl1pPr>
          </a:lstStyle>
          <a:p/>
        </p:txBody>
      </p:sp>
      <p:sp>
        <p:nvSpPr>
          <p:cNvPr id="372" name="Google Shape;372;p49"/>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3" name="Shape 373"/>
        <p:cNvGrpSpPr/>
        <p:nvPr/>
      </p:nvGrpSpPr>
      <p:grpSpPr>
        <a:xfrm>
          <a:off x="0" y="0"/>
          <a:ext cx="0" cy="0"/>
          <a:chOff x="0" y="0"/>
          <a:chExt cx="0" cy="0"/>
        </a:xfrm>
      </p:grpSpPr>
      <p:sp>
        <p:nvSpPr>
          <p:cNvPr id="374" name="Google Shape;374;p50"/>
          <p:cNvSpPr/>
          <p:nvPr/>
        </p:nvSpPr>
        <p:spPr>
          <a:xfrm>
            <a:off x="0" y="6727600"/>
            <a:ext cx="12192000" cy="130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p50"/>
          <p:cNvSpPr txBox="1"/>
          <p:nvPr>
            <p:ph hasCustomPrompt="1" type="title"/>
          </p:nvPr>
        </p:nvSpPr>
        <p:spPr>
          <a:xfrm>
            <a:off x="415600" y="1644133"/>
            <a:ext cx="11360700" cy="21468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3300"/>
              <a:buFont typeface="Lato"/>
              <a:buNone/>
              <a:defRPr sz="13300">
                <a:latin typeface="Lato"/>
                <a:ea typeface="Lato"/>
                <a:cs typeface="Lato"/>
                <a:sym typeface="Lato"/>
              </a:defRPr>
            </a:lvl1pPr>
            <a:lvl2pPr lvl="1" rtl="0" algn="ctr">
              <a:spcBef>
                <a:spcPts val="0"/>
              </a:spcBef>
              <a:spcAft>
                <a:spcPts val="0"/>
              </a:spcAft>
              <a:buSzPts val="13300"/>
              <a:buFont typeface="Lato"/>
              <a:buNone/>
              <a:defRPr sz="13300">
                <a:latin typeface="Lato"/>
                <a:ea typeface="Lato"/>
                <a:cs typeface="Lato"/>
                <a:sym typeface="Lato"/>
              </a:defRPr>
            </a:lvl2pPr>
            <a:lvl3pPr lvl="2" rtl="0" algn="ctr">
              <a:spcBef>
                <a:spcPts val="0"/>
              </a:spcBef>
              <a:spcAft>
                <a:spcPts val="0"/>
              </a:spcAft>
              <a:buSzPts val="13300"/>
              <a:buFont typeface="Lato"/>
              <a:buNone/>
              <a:defRPr sz="13300">
                <a:latin typeface="Lato"/>
                <a:ea typeface="Lato"/>
                <a:cs typeface="Lato"/>
                <a:sym typeface="Lato"/>
              </a:defRPr>
            </a:lvl3pPr>
            <a:lvl4pPr lvl="3" rtl="0" algn="ctr">
              <a:spcBef>
                <a:spcPts val="0"/>
              </a:spcBef>
              <a:spcAft>
                <a:spcPts val="0"/>
              </a:spcAft>
              <a:buSzPts val="13300"/>
              <a:buFont typeface="Lato"/>
              <a:buNone/>
              <a:defRPr sz="13300">
                <a:latin typeface="Lato"/>
                <a:ea typeface="Lato"/>
                <a:cs typeface="Lato"/>
                <a:sym typeface="Lato"/>
              </a:defRPr>
            </a:lvl4pPr>
            <a:lvl5pPr lvl="4" rtl="0" algn="ctr">
              <a:spcBef>
                <a:spcPts val="0"/>
              </a:spcBef>
              <a:spcAft>
                <a:spcPts val="0"/>
              </a:spcAft>
              <a:buSzPts val="13300"/>
              <a:buFont typeface="Lato"/>
              <a:buNone/>
              <a:defRPr sz="13300">
                <a:latin typeface="Lato"/>
                <a:ea typeface="Lato"/>
                <a:cs typeface="Lato"/>
                <a:sym typeface="Lato"/>
              </a:defRPr>
            </a:lvl5pPr>
            <a:lvl6pPr lvl="5" rtl="0" algn="ctr">
              <a:spcBef>
                <a:spcPts val="0"/>
              </a:spcBef>
              <a:spcAft>
                <a:spcPts val="0"/>
              </a:spcAft>
              <a:buSzPts val="13300"/>
              <a:buFont typeface="Lato"/>
              <a:buNone/>
              <a:defRPr sz="13300">
                <a:latin typeface="Lato"/>
                <a:ea typeface="Lato"/>
                <a:cs typeface="Lato"/>
                <a:sym typeface="Lato"/>
              </a:defRPr>
            </a:lvl6pPr>
            <a:lvl7pPr lvl="6" rtl="0" algn="ctr">
              <a:spcBef>
                <a:spcPts val="0"/>
              </a:spcBef>
              <a:spcAft>
                <a:spcPts val="0"/>
              </a:spcAft>
              <a:buSzPts val="13300"/>
              <a:buFont typeface="Lato"/>
              <a:buNone/>
              <a:defRPr sz="13300">
                <a:latin typeface="Lato"/>
                <a:ea typeface="Lato"/>
                <a:cs typeface="Lato"/>
                <a:sym typeface="Lato"/>
              </a:defRPr>
            </a:lvl7pPr>
            <a:lvl8pPr lvl="7" rtl="0" algn="ctr">
              <a:spcBef>
                <a:spcPts val="0"/>
              </a:spcBef>
              <a:spcAft>
                <a:spcPts val="0"/>
              </a:spcAft>
              <a:buSzPts val="13300"/>
              <a:buFont typeface="Lato"/>
              <a:buNone/>
              <a:defRPr sz="13300">
                <a:latin typeface="Lato"/>
                <a:ea typeface="Lato"/>
                <a:cs typeface="Lato"/>
                <a:sym typeface="Lato"/>
              </a:defRPr>
            </a:lvl8pPr>
            <a:lvl9pPr lvl="8" rtl="0" algn="ctr">
              <a:spcBef>
                <a:spcPts val="0"/>
              </a:spcBef>
              <a:spcAft>
                <a:spcPts val="0"/>
              </a:spcAft>
              <a:buSzPts val="13300"/>
              <a:buFont typeface="Lato"/>
              <a:buNone/>
              <a:defRPr sz="13300">
                <a:latin typeface="Lato"/>
                <a:ea typeface="Lato"/>
                <a:cs typeface="Lato"/>
                <a:sym typeface="Lato"/>
              </a:defRPr>
            </a:lvl9pPr>
          </a:lstStyle>
          <a:p>
            <a:r>
              <a:t>xx%</a:t>
            </a:r>
          </a:p>
        </p:txBody>
      </p:sp>
      <p:sp>
        <p:nvSpPr>
          <p:cNvPr id="376" name="Google Shape;376;p50"/>
          <p:cNvSpPr txBox="1"/>
          <p:nvPr>
            <p:ph idx="1" type="body"/>
          </p:nvPr>
        </p:nvSpPr>
        <p:spPr>
          <a:xfrm>
            <a:off x="415600" y="3892600"/>
            <a:ext cx="11360700" cy="1428900"/>
          </a:xfrm>
          <a:prstGeom prst="rect">
            <a:avLst/>
          </a:prstGeom>
        </p:spPr>
        <p:txBody>
          <a:bodyPr anchorCtr="0" anchor="t" bIns="121900" lIns="121900" spcFirstLastPara="1" rIns="121900" wrap="square" tIns="121900">
            <a:noAutofit/>
          </a:bodyPr>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377" name="Google Shape;377;p50"/>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8" name="Shape 378"/>
        <p:cNvGrpSpPr/>
        <p:nvPr/>
      </p:nvGrpSpPr>
      <p:grpSpPr>
        <a:xfrm>
          <a:off x="0" y="0"/>
          <a:ext cx="0" cy="0"/>
          <a:chOff x="0" y="0"/>
          <a:chExt cx="0" cy="0"/>
        </a:xfrm>
      </p:grpSpPr>
      <p:sp>
        <p:nvSpPr>
          <p:cNvPr id="379" name="Google Shape;379;p51"/>
          <p:cNvSpPr txBox="1"/>
          <p:nvPr>
            <p:ph idx="12" type="sldNum"/>
          </p:nvPr>
        </p:nvSpPr>
        <p:spPr>
          <a:xfrm>
            <a:off x="11320333" y="6241346"/>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35" name="Shape 35"/>
        <p:cNvGrpSpPr/>
        <p:nvPr/>
      </p:nvGrpSpPr>
      <p:grpSpPr>
        <a:xfrm>
          <a:off x="0" y="0"/>
          <a:ext cx="0" cy="0"/>
          <a:chOff x="0" y="0"/>
          <a:chExt cx="0" cy="0"/>
        </a:xfrm>
      </p:grpSpPr>
      <p:sp>
        <p:nvSpPr>
          <p:cNvPr id="36" name="Google Shape;36;p6"/>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6"/>
          <p:cNvSpPr txBox="1"/>
          <p:nvPr>
            <p:ph idx="1" type="body"/>
          </p:nvPr>
        </p:nvSpPr>
        <p:spPr>
          <a:xfrm>
            <a:off x="838200" y="1895254"/>
            <a:ext cx="10515600" cy="1255712"/>
          </a:xfrm>
          <a:prstGeom prst="rect">
            <a:avLst/>
          </a:prstGeom>
          <a:noFill/>
          <a:ln>
            <a:noFill/>
          </a:ln>
        </p:spPr>
        <p:txBody>
          <a:bodyPr anchorCtr="0" anchor="t" bIns="45700" lIns="91425" spcFirstLastPara="1" rIns="91425" wrap="square" tIns="45700">
            <a:noAutofit/>
          </a:bodyPr>
          <a:lstStyle>
            <a:lvl1pPr indent="-506412" lvl="0" marL="457200" algn="ctr">
              <a:lnSpc>
                <a:spcPct val="100000"/>
              </a:lnSpc>
              <a:spcBef>
                <a:spcPts val="528"/>
              </a:spcBef>
              <a:spcAft>
                <a:spcPts val="0"/>
              </a:spcAft>
              <a:buSzPts val="4375"/>
              <a:buChar char="•"/>
              <a:defRPr sz="3500"/>
            </a:lvl1pPr>
            <a:lvl2pPr indent="-228600" lvl="1" marL="914400" algn="l">
              <a:lnSpc>
                <a:spcPct val="100000"/>
              </a:lnSpc>
              <a:spcBef>
                <a:spcPts val="480"/>
              </a:spcBef>
              <a:spcAft>
                <a:spcPts val="0"/>
              </a:spcAft>
              <a:buSzPts val="2000"/>
              <a:buNone/>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
          <p:cNvSpPr txBox="1"/>
          <p:nvPr>
            <p:ph idx="2" type="body"/>
          </p:nvPr>
        </p:nvSpPr>
        <p:spPr>
          <a:xfrm>
            <a:off x="838200" y="3819210"/>
            <a:ext cx="10515600" cy="707214"/>
          </a:xfrm>
          <a:prstGeom prst="rect">
            <a:avLst/>
          </a:prstGeom>
          <a:noFill/>
          <a:ln>
            <a:noFill/>
          </a:ln>
        </p:spPr>
        <p:txBody>
          <a:bodyPr anchorCtr="0" anchor="t" bIns="45700" lIns="91425" spcFirstLastPara="1" rIns="91425" wrap="square" tIns="45700">
            <a:noAutofit/>
          </a:bodyPr>
          <a:lstStyle>
            <a:lvl1pPr indent="-466725" lvl="0" marL="457200" algn="ctr">
              <a:lnSpc>
                <a:spcPct val="100000"/>
              </a:lnSpc>
              <a:spcBef>
                <a:spcPts val="528"/>
              </a:spcBef>
              <a:spcAft>
                <a:spcPts val="0"/>
              </a:spcAft>
              <a:buSzPts val="3750"/>
              <a:buChar char="•"/>
              <a:defRPr sz="3000"/>
            </a:lvl1pPr>
            <a:lvl2pPr indent="-228600" lvl="1" marL="914400" algn="l">
              <a:lnSpc>
                <a:spcPct val="100000"/>
              </a:lnSpc>
              <a:spcBef>
                <a:spcPts val="480"/>
              </a:spcBef>
              <a:spcAft>
                <a:spcPts val="0"/>
              </a:spcAft>
              <a:buSzPts val="2000"/>
              <a:buNone/>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838200" y="4526424"/>
            <a:ext cx="10515600" cy="707214"/>
          </a:xfrm>
          <a:prstGeom prst="rect">
            <a:avLst/>
          </a:prstGeom>
          <a:noFill/>
          <a:ln>
            <a:noFill/>
          </a:ln>
        </p:spPr>
        <p:txBody>
          <a:bodyPr anchorCtr="0" anchor="t" bIns="45700" lIns="91425" spcFirstLastPara="1" rIns="91425" wrap="square" tIns="45700">
            <a:noAutofit/>
          </a:bodyPr>
          <a:lstStyle>
            <a:lvl1pPr indent="-419100" lvl="0" marL="457200" algn="ctr">
              <a:lnSpc>
                <a:spcPct val="100000"/>
              </a:lnSpc>
              <a:spcBef>
                <a:spcPts val="528"/>
              </a:spcBef>
              <a:spcAft>
                <a:spcPts val="0"/>
              </a:spcAft>
              <a:buSzPts val="3000"/>
              <a:buChar char="•"/>
              <a:defRPr sz="2400"/>
            </a:lvl1pPr>
            <a:lvl2pPr indent="-228600" lvl="1" marL="914400" algn="l">
              <a:lnSpc>
                <a:spcPct val="100000"/>
              </a:lnSpc>
              <a:spcBef>
                <a:spcPts val="480"/>
              </a:spcBef>
              <a:spcAft>
                <a:spcPts val="0"/>
              </a:spcAft>
              <a:buSzPts val="2000"/>
              <a:buNone/>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0" name="Shape 380"/>
        <p:cNvGrpSpPr/>
        <p:nvPr/>
      </p:nvGrpSpPr>
      <p:grpSpPr>
        <a:xfrm>
          <a:off x="0" y="0"/>
          <a:ext cx="0" cy="0"/>
          <a:chOff x="0" y="0"/>
          <a:chExt cx="0" cy="0"/>
        </a:xfrm>
      </p:grpSpPr>
      <p:sp>
        <p:nvSpPr>
          <p:cNvPr id="381" name="Google Shape;381;p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382" name="Google Shape;382;p5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2100"/>
              </a:spcBef>
              <a:spcAft>
                <a:spcPts val="0"/>
              </a:spcAft>
              <a:buClr>
                <a:schemeClr val="dk1"/>
              </a:buClr>
              <a:buSzPts val="1900"/>
              <a:buChar char="○"/>
              <a:defRPr/>
            </a:lvl2pPr>
            <a:lvl3pPr indent="-349250" lvl="2" marL="1371600" rtl="0" algn="l">
              <a:lnSpc>
                <a:spcPct val="90000"/>
              </a:lnSpc>
              <a:spcBef>
                <a:spcPts val="2100"/>
              </a:spcBef>
              <a:spcAft>
                <a:spcPts val="0"/>
              </a:spcAft>
              <a:buClr>
                <a:schemeClr val="dk1"/>
              </a:buClr>
              <a:buSzPts val="1900"/>
              <a:buChar char="■"/>
              <a:defRPr/>
            </a:lvl3pPr>
            <a:lvl4pPr indent="-349250" lvl="3" marL="1828800" rtl="0" algn="l">
              <a:lnSpc>
                <a:spcPct val="90000"/>
              </a:lnSpc>
              <a:spcBef>
                <a:spcPts val="2100"/>
              </a:spcBef>
              <a:spcAft>
                <a:spcPts val="0"/>
              </a:spcAft>
              <a:buClr>
                <a:schemeClr val="dk1"/>
              </a:buClr>
              <a:buSzPts val="1900"/>
              <a:buChar char="●"/>
              <a:defRPr/>
            </a:lvl4pPr>
            <a:lvl5pPr indent="-349250" lvl="4" marL="2286000" rtl="0" algn="l">
              <a:lnSpc>
                <a:spcPct val="90000"/>
              </a:lnSpc>
              <a:spcBef>
                <a:spcPts val="2100"/>
              </a:spcBef>
              <a:spcAft>
                <a:spcPts val="0"/>
              </a:spcAft>
              <a:buClr>
                <a:schemeClr val="dk1"/>
              </a:buClr>
              <a:buSzPts val="1900"/>
              <a:buChar char="○"/>
              <a:defRPr/>
            </a:lvl5pPr>
            <a:lvl6pPr indent="-349250" lvl="5" marL="2743200" rtl="0" algn="l">
              <a:lnSpc>
                <a:spcPct val="90000"/>
              </a:lnSpc>
              <a:spcBef>
                <a:spcPts val="2100"/>
              </a:spcBef>
              <a:spcAft>
                <a:spcPts val="0"/>
              </a:spcAft>
              <a:buClr>
                <a:schemeClr val="dk1"/>
              </a:buClr>
              <a:buSzPts val="1900"/>
              <a:buChar char="■"/>
              <a:defRPr/>
            </a:lvl6pPr>
            <a:lvl7pPr indent="-349250" lvl="6" marL="3200400" rtl="0" algn="l">
              <a:lnSpc>
                <a:spcPct val="90000"/>
              </a:lnSpc>
              <a:spcBef>
                <a:spcPts val="2100"/>
              </a:spcBef>
              <a:spcAft>
                <a:spcPts val="0"/>
              </a:spcAft>
              <a:buClr>
                <a:schemeClr val="dk1"/>
              </a:buClr>
              <a:buSzPts val="1900"/>
              <a:buChar char="●"/>
              <a:defRPr/>
            </a:lvl7pPr>
            <a:lvl8pPr indent="-349250" lvl="7" marL="3657600" rtl="0" algn="l">
              <a:lnSpc>
                <a:spcPct val="90000"/>
              </a:lnSpc>
              <a:spcBef>
                <a:spcPts val="2100"/>
              </a:spcBef>
              <a:spcAft>
                <a:spcPts val="0"/>
              </a:spcAft>
              <a:buClr>
                <a:schemeClr val="dk1"/>
              </a:buClr>
              <a:buSzPts val="1900"/>
              <a:buChar char="○"/>
              <a:defRPr/>
            </a:lvl8pPr>
            <a:lvl9pPr indent="-349250" lvl="8" marL="4114800" rtl="0" algn="l">
              <a:lnSpc>
                <a:spcPct val="90000"/>
              </a:lnSpc>
              <a:spcBef>
                <a:spcPts val="2100"/>
              </a:spcBef>
              <a:spcAft>
                <a:spcPts val="2100"/>
              </a:spcAft>
              <a:buClr>
                <a:schemeClr val="dk1"/>
              </a:buClr>
              <a:buSzPts val="1900"/>
              <a:buChar char="■"/>
              <a:defRPr/>
            </a:lvl9pPr>
          </a:lstStyle>
          <a:p/>
        </p:txBody>
      </p:sp>
      <p:sp>
        <p:nvSpPr>
          <p:cNvPr id="383" name="Google Shape;383;p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900"/>
              <a:buNone/>
              <a:defRPr sz="1900"/>
            </a:lvl1pPr>
            <a:lvl2pPr lvl="1" rtl="0" algn="l">
              <a:spcBef>
                <a:spcPts val="0"/>
              </a:spcBef>
              <a:spcAft>
                <a:spcPts val="0"/>
              </a:spcAft>
              <a:buSzPts val="1900"/>
              <a:buNone/>
              <a:defRPr sz="1900"/>
            </a:lvl2pPr>
            <a:lvl3pPr lvl="2" rtl="0" algn="l">
              <a:spcBef>
                <a:spcPts val="0"/>
              </a:spcBef>
              <a:spcAft>
                <a:spcPts val="0"/>
              </a:spcAft>
              <a:buSzPts val="1900"/>
              <a:buNone/>
              <a:defRPr sz="1900"/>
            </a:lvl3pPr>
            <a:lvl4pPr lvl="3" rtl="0" algn="l">
              <a:spcBef>
                <a:spcPts val="0"/>
              </a:spcBef>
              <a:spcAft>
                <a:spcPts val="0"/>
              </a:spcAft>
              <a:buSzPts val="1900"/>
              <a:buNone/>
              <a:defRPr sz="1900"/>
            </a:lvl4pPr>
            <a:lvl5pPr lvl="4" rtl="0" algn="l">
              <a:spcBef>
                <a:spcPts val="0"/>
              </a:spcBef>
              <a:spcAft>
                <a:spcPts val="0"/>
              </a:spcAft>
              <a:buSzPts val="1900"/>
              <a:buNone/>
              <a:defRPr sz="1900"/>
            </a:lvl5pPr>
            <a:lvl6pPr lvl="5" rtl="0" algn="l">
              <a:spcBef>
                <a:spcPts val="0"/>
              </a:spcBef>
              <a:spcAft>
                <a:spcPts val="0"/>
              </a:spcAft>
              <a:buSzPts val="1900"/>
              <a:buNone/>
              <a:defRPr sz="1900"/>
            </a:lvl6pPr>
            <a:lvl7pPr lvl="6" rtl="0" algn="l">
              <a:spcBef>
                <a:spcPts val="0"/>
              </a:spcBef>
              <a:spcAft>
                <a:spcPts val="0"/>
              </a:spcAft>
              <a:buSzPts val="1900"/>
              <a:buNone/>
              <a:defRPr sz="1900"/>
            </a:lvl7pPr>
            <a:lvl8pPr lvl="7" rtl="0" algn="l">
              <a:spcBef>
                <a:spcPts val="0"/>
              </a:spcBef>
              <a:spcAft>
                <a:spcPts val="0"/>
              </a:spcAft>
              <a:buSzPts val="1900"/>
              <a:buNone/>
              <a:defRPr sz="1900"/>
            </a:lvl8pPr>
            <a:lvl9pPr lvl="8" rtl="0" algn="l">
              <a:spcBef>
                <a:spcPts val="0"/>
              </a:spcBef>
              <a:spcAft>
                <a:spcPts val="0"/>
              </a:spcAft>
              <a:buSzPts val="1900"/>
              <a:buNone/>
              <a:defRPr sz="1900"/>
            </a:lvl9pPr>
          </a:lstStyle>
          <a:p/>
        </p:txBody>
      </p:sp>
      <p:sp>
        <p:nvSpPr>
          <p:cNvPr id="384" name="Google Shape;384;p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900"/>
              <a:buNone/>
              <a:defRPr sz="1900"/>
            </a:lvl1pPr>
            <a:lvl2pPr lvl="1" rtl="0" algn="l">
              <a:spcBef>
                <a:spcPts val="0"/>
              </a:spcBef>
              <a:spcAft>
                <a:spcPts val="0"/>
              </a:spcAft>
              <a:buSzPts val="1900"/>
              <a:buNone/>
              <a:defRPr sz="1900"/>
            </a:lvl2pPr>
            <a:lvl3pPr lvl="2" rtl="0" algn="l">
              <a:spcBef>
                <a:spcPts val="0"/>
              </a:spcBef>
              <a:spcAft>
                <a:spcPts val="0"/>
              </a:spcAft>
              <a:buSzPts val="1900"/>
              <a:buNone/>
              <a:defRPr sz="1900"/>
            </a:lvl3pPr>
            <a:lvl4pPr lvl="3" rtl="0" algn="l">
              <a:spcBef>
                <a:spcPts val="0"/>
              </a:spcBef>
              <a:spcAft>
                <a:spcPts val="0"/>
              </a:spcAft>
              <a:buSzPts val="1900"/>
              <a:buNone/>
              <a:defRPr sz="1900"/>
            </a:lvl4pPr>
            <a:lvl5pPr lvl="4" rtl="0" algn="l">
              <a:spcBef>
                <a:spcPts val="0"/>
              </a:spcBef>
              <a:spcAft>
                <a:spcPts val="0"/>
              </a:spcAft>
              <a:buSzPts val="1900"/>
              <a:buNone/>
              <a:defRPr sz="1900"/>
            </a:lvl5pPr>
            <a:lvl6pPr lvl="5" rtl="0" algn="l">
              <a:spcBef>
                <a:spcPts val="0"/>
              </a:spcBef>
              <a:spcAft>
                <a:spcPts val="0"/>
              </a:spcAft>
              <a:buSzPts val="1900"/>
              <a:buNone/>
              <a:defRPr sz="1900"/>
            </a:lvl6pPr>
            <a:lvl7pPr lvl="6" rtl="0" algn="l">
              <a:spcBef>
                <a:spcPts val="0"/>
              </a:spcBef>
              <a:spcAft>
                <a:spcPts val="0"/>
              </a:spcAft>
              <a:buSzPts val="1900"/>
              <a:buNone/>
              <a:defRPr sz="1900"/>
            </a:lvl7pPr>
            <a:lvl8pPr lvl="7" rtl="0" algn="l">
              <a:spcBef>
                <a:spcPts val="0"/>
              </a:spcBef>
              <a:spcAft>
                <a:spcPts val="0"/>
              </a:spcAft>
              <a:buSzPts val="1900"/>
              <a:buNone/>
              <a:defRPr sz="1900"/>
            </a:lvl8pPr>
            <a:lvl9pPr lvl="8" rtl="0" algn="l">
              <a:spcBef>
                <a:spcPts val="0"/>
              </a:spcBef>
              <a:spcAft>
                <a:spcPts val="0"/>
              </a:spcAft>
              <a:buSzPts val="1900"/>
              <a:buNone/>
              <a:defRPr sz="1900"/>
            </a:lvl9pPr>
          </a:lstStyle>
          <a:p/>
        </p:txBody>
      </p:sp>
      <p:sp>
        <p:nvSpPr>
          <p:cNvPr id="385" name="Google Shape;385;p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3" name="Shape 393"/>
        <p:cNvGrpSpPr/>
        <p:nvPr/>
      </p:nvGrpSpPr>
      <p:grpSpPr>
        <a:xfrm>
          <a:off x="0" y="0"/>
          <a:ext cx="0" cy="0"/>
          <a:chOff x="0" y="0"/>
          <a:chExt cx="0" cy="0"/>
        </a:xfrm>
      </p:grpSpPr>
      <p:sp>
        <p:nvSpPr>
          <p:cNvPr id="394" name="Google Shape;394;p54"/>
          <p:cNvSpPr txBox="1"/>
          <p:nvPr>
            <p:ph type="ctrTitle"/>
          </p:nvPr>
        </p:nvSpPr>
        <p:spPr>
          <a:xfrm>
            <a:off x="914400" y="1122363"/>
            <a:ext cx="103632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Arial"/>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5" name="Google Shape;395;p5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96" name="Google Shape;396;p54"/>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7" name="Google Shape;397;p54"/>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8" name="Google Shape;398;p54"/>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9" name="Shape 399"/>
        <p:cNvGrpSpPr/>
        <p:nvPr/>
      </p:nvGrpSpPr>
      <p:grpSpPr>
        <a:xfrm>
          <a:off x="0" y="0"/>
          <a:ext cx="0" cy="0"/>
          <a:chOff x="0" y="0"/>
          <a:chExt cx="0" cy="0"/>
        </a:xfrm>
      </p:grpSpPr>
      <p:sp>
        <p:nvSpPr>
          <p:cNvPr id="400" name="Google Shape;400;p55"/>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1" name="Google Shape;401;p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2" name="Google Shape;402;p55"/>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3" name="Google Shape;403;p55"/>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4" name="Google Shape;404;p55"/>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and Content">
  <p:cSld name="5_Image and Content">
    <p:spTree>
      <p:nvGrpSpPr>
        <p:cNvPr id="405" name="Shape 405"/>
        <p:cNvGrpSpPr/>
        <p:nvPr/>
      </p:nvGrpSpPr>
      <p:grpSpPr>
        <a:xfrm>
          <a:off x="0" y="0"/>
          <a:ext cx="0" cy="0"/>
          <a:chOff x="0" y="0"/>
          <a:chExt cx="0" cy="0"/>
        </a:xfrm>
      </p:grpSpPr>
      <p:sp>
        <p:nvSpPr>
          <p:cNvPr id="406" name="Google Shape;406;p56"/>
          <p:cNvSpPr txBox="1"/>
          <p:nvPr>
            <p:ph type="title"/>
          </p:nvPr>
        </p:nvSpPr>
        <p:spPr>
          <a:xfrm>
            <a:off x="668543" y="1039330"/>
            <a:ext cx="10854900" cy="804900"/>
          </a:xfrm>
          <a:prstGeom prst="rect">
            <a:avLst/>
          </a:prstGeom>
          <a:noFill/>
          <a:ln>
            <a:noFill/>
          </a:ln>
        </p:spPr>
        <p:txBody>
          <a:bodyPr anchorCtr="0" anchor="b" bIns="45700" lIns="0" spcFirstLastPara="1" rIns="91425" wrap="square" tIns="45700">
            <a:normAutofit/>
          </a:bodyPr>
          <a:lstStyle>
            <a:lvl1pPr lvl="0" rtl="0" algn="ctr">
              <a:lnSpc>
                <a:spcPct val="90000"/>
              </a:lnSpc>
              <a:spcBef>
                <a:spcPts val="0"/>
              </a:spcBef>
              <a:spcAft>
                <a:spcPts val="0"/>
              </a:spcAft>
              <a:buSzPts val="4400"/>
              <a:buNone/>
              <a:defRPr b="1" sz="40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7" name="Google Shape;407;p56"/>
          <p:cNvSpPr/>
          <p:nvPr>
            <p:ph idx="2" type="pic"/>
          </p:nvPr>
        </p:nvSpPr>
        <p:spPr>
          <a:xfrm>
            <a:off x="1341120" y="3235748"/>
            <a:ext cx="1049100" cy="1049100"/>
          </a:xfrm>
          <a:prstGeom prst="ellipse">
            <a:avLst/>
          </a:prstGeom>
          <a:solidFill>
            <a:schemeClr val="accen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8" name="Google Shape;408;p56"/>
          <p:cNvSpPr/>
          <p:nvPr>
            <p:ph idx="3" type="pic"/>
          </p:nvPr>
        </p:nvSpPr>
        <p:spPr>
          <a:xfrm>
            <a:off x="4188425" y="3235748"/>
            <a:ext cx="1049100" cy="1049100"/>
          </a:xfrm>
          <a:prstGeom prst="ellipse">
            <a:avLst/>
          </a:prstGeom>
          <a:solidFill>
            <a:schemeClr val="accen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9" name="Google Shape;409;p56"/>
          <p:cNvSpPr/>
          <p:nvPr>
            <p:ph idx="4" type="pic"/>
          </p:nvPr>
        </p:nvSpPr>
        <p:spPr>
          <a:xfrm>
            <a:off x="7035730" y="3235748"/>
            <a:ext cx="1049100" cy="1049100"/>
          </a:xfrm>
          <a:prstGeom prst="ellipse">
            <a:avLst/>
          </a:prstGeom>
          <a:solidFill>
            <a:schemeClr val="accen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0" name="Google Shape;410;p56"/>
          <p:cNvSpPr/>
          <p:nvPr>
            <p:ph idx="5" type="pic"/>
          </p:nvPr>
        </p:nvSpPr>
        <p:spPr>
          <a:xfrm>
            <a:off x="9883035" y="3235748"/>
            <a:ext cx="1049100" cy="1049100"/>
          </a:xfrm>
          <a:prstGeom prst="ellipse">
            <a:avLst/>
          </a:prstGeom>
          <a:solidFill>
            <a:schemeClr val="accen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1" name="Google Shape;411;p56"/>
          <p:cNvSpPr txBox="1"/>
          <p:nvPr>
            <p:ph idx="1" type="body"/>
          </p:nvPr>
        </p:nvSpPr>
        <p:spPr>
          <a:xfrm>
            <a:off x="630780" y="4601529"/>
            <a:ext cx="2469900" cy="7317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SzPts val="2800"/>
              <a:buNone/>
              <a:defRPr sz="1400">
                <a:latin typeface="Arial"/>
                <a:ea typeface="Arial"/>
                <a:cs typeface="Arial"/>
                <a:sym typeface="Aria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412" name="Google Shape;412;p56"/>
          <p:cNvSpPr txBox="1"/>
          <p:nvPr>
            <p:ph idx="6" type="body"/>
          </p:nvPr>
        </p:nvSpPr>
        <p:spPr>
          <a:xfrm>
            <a:off x="3476825" y="4604472"/>
            <a:ext cx="2469900" cy="7317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SzPts val="2800"/>
              <a:buNone/>
              <a:defRPr sz="1400">
                <a:latin typeface="Arial"/>
                <a:ea typeface="Arial"/>
                <a:cs typeface="Arial"/>
                <a:sym typeface="Aria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413" name="Google Shape;413;p56"/>
          <p:cNvSpPr txBox="1"/>
          <p:nvPr>
            <p:ph idx="7" type="body"/>
          </p:nvPr>
        </p:nvSpPr>
        <p:spPr>
          <a:xfrm>
            <a:off x="6322870" y="4601529"/>
            <a:ext cx="2469900" cy="7317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SzPts val="2800"/>
              <a:buNone/>
              <a:defRPr sz="1400">
                <a:latin typeface="Arial"/>
                <a:ea typeface="Arial"/>
                <a:cs typeface="Arial"/>
                <a:sym typeface="Aria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414" name="Google Shape;414;p56"/>
          <p:cNvSpPr txBox="1"/>
          <p:nvPr>
            <p:ph idx="8" type="body"/>
          </p:nvPr>
        </p:nvSpPr>
        <p:spPr>
          <a:xfrm>
            <a:off x="9168916" y="4597346"/>
            <a:ext cx="2469900" cy="7317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SzPts val="2800"/>
              <a:buNone/>
              <a:defRPr sz="1400">
                <a:latin typeface="Arial"/>
                <a:ea typeface="Arial"/>
                <a:cs typeface="Arial"/>
                <a:sym typeface="Aria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415" name="Google Shape;415;p56"/>
          <p:cNvSpPr txBox="1"/>
          <p:nvPr>
            <p:ph idx="9" type="body"/>
          </p:nvPr>
        </p:nvSpPr>
        <p:spPr>
          <a:xfrm>
            <a:off x="838200" y="2018022"/>
            <a:ext cx="10685400" cy="541500"/>
          </a:xfrm>
          <a:prstGeom prst="rect">
            <a:avLst/>
          </a:prstGeom>
          <a:noFill/>
          <a:ln>
            <a:noFill/>
          </a:ln>
        </p:spPr>
        <p:txBody>
          <a:bodyPr anchorCtr="0" anchor="t" bIns="45700" lIns="0" spcFirstLastPara="1" rIns="91425" wrap="square" tIns="45700">
            <a:noAutofit/>
          </a:bodyPr>
          <a:lstStyle>
            <a:lvl1pPr indent="-228600" lvl="0" marL="457200" rtl="0" algn="ctr">
              <a:lnSpc>
                <a:spcPct val="100000"/>
              </a:lnSpc>
              <a:spcBef>
                <a:spcPts val="1000"/>
              </a:spcBef>
              <a:spcAft>
                <a:spcPts val="0"/>
              </a:spcAft>
              <a:buSzPts val="2800"/>
              <a:buNone/>
              <a:defRPr sz="1400">
                <a:latin typeface="Arial"/>
                <a:ea typeface="Arial"/>
                <a:cs typeface="Arial"/>
                <a:sym typeface="Aria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6" name="Shape 416"/>
        <p:cNvGrpSpPr/>
        <p:nvPr/>
      </p:nvGrpSpPr>
      <p:grpSpPr>
        <a:xfrm>
          <a:off x="0" y="0"/>
          <a:ext cx="0" cy="0"/>
          <a:chOff x="0" y="0"/>
          <a:chExt cx="0" cy="0"/>
        </a:xfrm>
      </p:grpSpPr>
      <p:sp>
        <p:nvSpPr>
          <p:cNvPr id="417" name="Google Shape;417;p57"/>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8" name="Google Shape;418;p5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9" name="Google Shape;419;p5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0" name="Google Shape;420;p57"/>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1" name="Google Shape;421;p57"/>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2" name="Google Shape;422;p57"/>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3" name="Shape 423"/>
        <p:cNvGrpSpPr/>
        <p:nvPr/>
      </p:nvGrpSpPr>
      <p:grpSpPr>
        <a:xfrm>
          <a:off x="0" y="0"/>
          <a:ext cx="0" cy="0"/>
          <a:chOff x="0" y="0"/>
          <a:chExt cx="0" cy="0"/>
        </a:xfrm>
      </p:grpSpPr>
      <p:sp>
        <p:nvSpPr>
          <p:cNvPr id="424" name="Google Shape;424;p58"/>
          <p:cNvSpPr txBox="1"/>
          <p:nvPr>
            <p:ph type="title"/>
          </p:nvPr>
        </p:nvSpPr>
        <p:spPr>
          <a:xfrm>
            <a:off x="831851" y="1709740"/>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Arial"/>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5" name="Google Shape;425;p58"/>
          <p:cNvSpPr txBox="1"/>
          <p:nvPr>
            <p:ph idx="1" type="body"/>
          </p:nvPr>
        </p:nvSpPr>
        <p:spPr>
          <a:xfrm>
            <a:off x="831851" y="4589465"/>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26" name="Google Shape;426;p58"/>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7" name="Google Shape;427;p58"/>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8" name="Google Shape;428;p58"/>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9" name="Shape 429"/>
        <p:cNvGrpSpPr/>
        <p:nvPr/>
      </p:nvGrpSpPr>
      <p:grpSpPr>
        <a:xfrm>
          <a:off x="0" y="0"/>
          <a:ext cx="0" cy="0"/>
          <a:chOff x="0" y="0"/>
          <a:chExt cx="0" cy="0"/>
        </a:xfrm>
      </p:grpSpPr>
      <p:sp>
        <p:nvSpPr>
          <p:cNvPr id="430" name="Google Shape;430;p59"/>
          <p:cNvSpPr txBox="1"/>
          <p:nvPr>
            <p:ph type="title"/>
          </p:nvPr>
        </p:nvSpPr>
        <p:spPr>
          <a:xfrm>
            <a:off x="839788" y="365127"/>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1" name="Google Shape;431;p59"/>
          <p:cNvSpPr txBox="1"/>
          <p:nvPr>
            <p:ph idx="1" type="body"/>
          </p:nvPr>
        </p:nvSpPr>
        <p:spPr>
          <a:xfrm>
            <a:off x="839789"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32" name="Google Shape;432;p59"/>
          <p:cNvSpPr txBox="1"/>
          <p:nvPr>
            <p:ph idx="2" type="body"/>
          </p:nvPr>
        </p:nvSpPr>
        <p:spPr>
          <a:xfrm>
            <a:off x="839789"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3" name="Google Shape;433;p59"/>
          <p:cNvSpPr txBox="1"/>
          <p:nvPr>
            <p:ph idx="3" type="body"/>
          </p:nvPr>
        </p:nvSpPr>
        <p:spPr>
          <a:xfrm>
            <a:off x="6172201"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34" name="Google Shape;434;p59"/>
          <p:cNvSpPr txBox="1"/>
          <p:nvPr>
            <p:ph idx="4" type="body"/>
          </p:nvPr>
        </p:nvSpPr>
        <p:spPr>
          <a:xfrm>
            <a:off x="6172201"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5" name="Google Shape;435;p59"/>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6" name="Google Shape;436;p59"/>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7" name="Google Shape;437;p59"/>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8" name="Shape 438"/>
        <p:cNvGrpSpPr/>
        <p:nvPr/>
      </p:nvGrpSpPr>
      <p:grpSpPr>
        <a:xfrm>
          <a:off x="0" y="0"/>
          <a:ext cx="0" cy="0"/>
          <a:chOff x="0" y="0"/>
          <a:chExt cx="0" cy="0"/>
        </a:xfrm>
      </p:grpSpPr>
      <p:sp>
        <p:nvSpPr>
          <p:cNvPr id="439" name="Google Shape;439;p60"/>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0" name="Google Shape;440;p60"/>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1" name="Google Shape;441;p60"/>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2" name="Google Shape;442;p60"/>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3" name="Shape 443"/>
        <p:cNvGrpSpPr/>
        <p:nvPr/>
      </p:nvGrpSpPr>
      <p:grpSpPr>
        <a:xfrm>
          <a:off x="0" y="0"/>
          <a:ext cx="0" cy="0"/>
          <a:chOff x="0" y="0"/>
          <a:chExt cx="0" cy="0"/>
        </a:xfrm>
      </p:grpSpPr>
      <p:sp>
        <p:nvSpPr>
          <p:cNvPr id="444" name="Google Shape;444;p6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5" name="Google Shape;445;p61"/>
          <p:cNvSpPr txBox="1"/>
          <p:nvPr>
            <p:ph idx="1" type="body"/>
          </p:nvPr>
        </p:nvSpPr>
        <p:spPr>
          <a:xfrm>
            <a:off x="5183188" y="987427"/>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46" name="Google Shape;446;p6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47" name="Google Shape;447;p61"/>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8" name="Google Shape;448;p61"/>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9" name="Google Shape;449;p61"/>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0" name="Shape 450"/>
        <p:cNvGrpSpPr/>
        <p:nvPr/>
      </p:nvGrpSpPr>
      <p:grpSpPr>
        <a:xfrm>
          <a:off x="0" y="0"/>
          <a:ext cx="0" cy="0"/>
          <a:chOff x="0" y="0"/>
          <a:chExt cx="0" cy="0"/>
        </a:xfrm>
      </p:grpSpPr>
      <p:sp>
        <p:nvSpPr>
          <p:cNvPr id="451" name="Google Shape;451;p6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2" name="Google Shape;452;p62"/>
          <p:cNvSpPr/>
          <p:nvPr>
            <p:ph idx="2" type="pic"/>
          </p:nvPr>
        </p:nvSpPr>
        <p:spPr>
          <a:xfrm>
            <a:off x="5183188" y="987427"/>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53" name="Google Shape;453;p6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54" name="Google Shape;454;p62"/>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5" name="Google Shape;455;p62"/>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6" name="Google Shape;456;p62"/>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
        <p:nvSpPr>
          <p:cNvPr id="42" name="Google Shape;42;p7"/>
          <p:cNvSpPr txBox="1"/>
          <p:nvPr>
            <p:ph type="ctrTitle"/>
          </p:nvPr>
        </p:nvSpPr>
        <p:spPr>
          <a:xfrm>
            <a:off x="841248" y="1600200"/>
            <a:ext cx="10515600" cy="2706624"/>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rgbClr val="0F4D7B"/>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subTitle"/>
          </p:nvPr>
        </p:nvSpPr>
        <p:spPr>
          <a:xfrm>
            <a:off x="841248" y="4544568"/>
            <a:ext cx="10515600" cy="1399032"/>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28"/>
              </a:spcBef>
              <a:spcAft>
                <a:spcPts val="0"/>
              </a:spcAft>
              <a:buSzPts val="3500"/>
              <a:buNone/>
              <a:defRPr b="1" sz="2800">
                <a:solidFill>
                  <a:srgbClr val="800000"/>
                </a:solidFill>
              </a:defRPr>
            </a:lvl1pPr>
            <a:lvl2pPr lvl="1" algn="ctr">
              <a:lnSpc>
                <a:spcPct val="100000"/>
              </a:lnSpc>
              <a:spcBef>
                <a:spcPts val="480"/>
              </a:spcBef>
              <a:spcAft>
                <a:spcPts val="0"/>
              </a:spcAft>
              <a:buSzPts val="2000"/>
              <a:buNone/>
              <a:defRPr sz="2000"/>
            </a:lvl2pPr>
            <a:lvl3pPr lvl="2" algn="ctr">
              <a:lnSpc>
                <a:spcPct val="100000"/>
              </a:lnSpc>
              <a:spcBef>
                <a:spcPts val="432"/>
              </a:spcBef>
              <a:spcAft>
                <a:spcPts val="0"/>
              </a:spcAft>
              <a:buSzPts val="1800"/>
              <a:buNone/>
              <a:defRPr sz="1800"/>
            </a:lvl3pPr>
            <a:lvl4pPr lvl="3" algn="ctr">
              <a:lnSpc>
                <a:spcPct val="100000"/>
              </a:lnSpc>
              <a:spcBef>
                <a:spcPts val="400"/>
              </a:spcBef>
              <a:spcAft>
                <a:spcPts val="0"/>
              </a:spcAft>
              <a:buSzPts val="1600"/>
              <a:buNone/>
              <a:defRPr sz="1600"/>
            </a:lvl4pPr>
            <a:lvl5pPr lvl="4" algn="ctr">
              <a:lnSpc>
                <a:spcPct val="100000"/>
              </a:lnSpc>
              <a:spcBef>
                <a:spcPts val="38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7" name="Shape 457"/>
        <p:cNvGrpSpPr/>
        <p:nvPr/>
      </p:nvGrpSpPr>
      <p:grpSpPr>
        <a:xfrm>
          <a:off x="0" y="0"/>
          <a:ext cx="0" cy="0"/>
          <a:chOff x="0" y="0"/>
          <a:chExt cx="0" cy="0"/>
        </a:xfrm>
      </p:grpSpPr>
      <p:sp>
        <p:nvSpPr>
          <p:cNvPr id="458" name="Google Shape;458;p63"/>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9" name="Google Shape;459;p63"/>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0" name="Google Shape;460;p63"/>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1" name="Google Shape;461;p63"/>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2" name="Google Shape;462;p63"/>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3" name="Shape 463"/>
        <p:cNvGrpSpPr/>
        <p:nvPr/>
      </p:nvGrpSpPr>
      <p:grpSpPr>
        <a:xfrm>
          <a:off x="0" y="0"/>
          <a:ext cx="0" cy="0"/>
          <a:chOff x="0" y="0"/>
          <a:chExt cx="0" cy="0"/>
        </a:xfrm>
      </p:grpSpPr>
      <p:sp>
        <p:nvSpPr>
          <p:cNvPr id="464" name="Google Shape;464;p64"/>
          <p:cNvSpPr txBox="1"/>
          <p:nvPr>
            <p:ph type="title"/>
          </p:nvPr>
        </p:nvSpPr>
        <p:spPr>
          <a:xfrm rot="5400000">
            <a:off x="7133401"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5" name="Google Shape;465;p64"/>
          <p:cNvSpPr txBox="1"/>
          <p:nvPr>
            <p:ph idx="1" type="body"/>
          </p:nvPr>
        </p:nvSpPr>
        <p:spPr>
          <a:xfrm rot="5400000">
            <a:off x="1799401" y="-596075"/>
            <a:ext cx="5811900" cy="7734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6" name="Google Shape;466;p64"/>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7" name="Google Shape;467;p64"/>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8" name="Google Shape;468;p64"/>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9" name="Shape 469"/>
        <p:cNvGrpSpPr/>
        <p:nvPr/>
      </p:nvGrpSpPr>
      <p:grpSpPr>
        <a:xfrm>
          <a:off x="0" y="0"/>
          <a:ext cx="0" cy="0"/>
          <a:chOff x="0" y="0"/>
          <a:chExt cx="0" cy="0"/>
        </a:xfrm>
      </p:grpSpPr>
      <p:sp>
        <p:nvSpPr>
          <p:cNvPr id="470" name="Google Shape;470;p65"/>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1" name="Google Shape;471;p65"/>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2" name="Google Shape;472;p65"/>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4" name="Shape 44"/>
        <p:cNvGrpSpPr/>
        <p:nvPr/>
      </p:nvGrpSpPr>
      <p:grpSpPr>
        <a:xfrm>
          <a:off x="0" y="0"/>
          <a:ext cx="0" cy="0"/>
          <a:chOff x="0" y="0"/>
          <a:chExt cx="0" cy="0"/>
        </a:xfrm>
      </p:grpSpPr>
      <p:sp>
        <p:nvSpPr>
          <p:cNvPr id="45" name="Google Shape;45;p8"/>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46" name="Google Shape;46;p8"/>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47" name="Google Shape;47;p8"/>
          <p:cNvSpPr txBox="1"/>
          <p:nvPr>
            <p:ph idx="1" type="body"/>
          </p:nvPr>
        </p:nvSpPr>
        <p:spPr>
          <a:xfrm rot="-5400000">
            <a:off x="-579120" y="2819399"/>
            <a:ext cx="4206240" cy="1828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11000"/>
              <a:buNone/>
              <a:defRPr b="1" sz="8800">
                <a:solidFill>
                  <a:srgbClr val="800000"/>
                </a:solidFill>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descr="&quot; &quot;" id="48" name="Google Shape;48;p8"/>
          <p:cNvCxnSpPr/>
          <p:nvPr/>
        </p:nvCxnSpPr>
        <p:spPr>
          <a:xfrm>
            <a:off x="2080846" y="1409699"/>
            <a:ext cx="0" cy="4648200"/>
          </a:xfrm>
          <a:prstGeom prst="straightConnector1">
            <a:avLst/>
          </a:prstGeom>
          <a:noFill/>
          <a:ln cap="flat" cmpd="sng" w="9525">
            <a:solidFill>
              <a:schemeClr val="accent1"/>
            </a:solidFill>
            <a:prstDash val="solid"/>
            <a:miter lim="800000"/>
            <a:headEnd len="sm" w="sm" type="none"/>
            <a:tailEnd len="sm" w="sm" type="none"/>
          </a:ln>
        </p:spPr>
      </p:cxnSp>
      <p:sp>
        <p:nvSpPr>
          <p:cNvPr id="49" name="Google Shape;49;p8"/>
          <p:cNvSpPr txBox="1"/>
          <p:nvPr>
            <p:ph idx="2" type="body"/>
          </p:nvPr>
        </p:nvSpPr>
        <p:spPr>
          <a:xfrm>
            <a:off x="2502408" y="1447800"/>
            <a:ext cx="8686800" cy="50292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
          <p:cNvSpPr txBox="1"/>
          <p:nvPr>
            <p:ph idx="12" type="sldNum"/>
          </p:nvPr>
        </p:nvSpPr>
        <p:spPr>
          <a:xfrm>
            <a:off x="9272016" y="6492240"/>
            <a:ext cx="2743200" cy="3810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RSA Goals">
  <p:cSld name="HRSA Goals">
    <p:spTree>
      <p:nvGrpSpPr>
        <p:cNvPr id="51" name="Shape 51"/>
        <p:cNvGrpSpPr/>
        <p:nvPr/>
      </p:nvGrpSpPr>
      <p:grpSpPr>
        <a:xfrm>
          <a:off x="0" y="0"/>
          <a:ext cx="0" cy="0"/>
          <a:chOff x="0" y="0"/>
          <a:chExt cx="0" cy="0"/>
        </a:xfrm>
      </p:grpSpPr>
      <p:sp>
        <p:nvSpPr>
          <p:cNvPr id="52" name="Google Shape;52;p9"/>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53" name="Google Shape;53;p9"/>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descr="&quot; &quot;" id="54" name="Google Shape;54;p9"/>
          <p:cNvSpPr txBox="1"/>
          <p:nvPr/>
        </p:nvSpPr>
        <p:spPr>
          <a:xfrm>
            <a:off x="1358449" y="1470674"/>
            <a:ext cx="9454896" cy="685800"/>
          </a:xfrm>
          <a:prstGeom prst="rect">
            <a:avLst/>
          </a:prstGeom>
          <a:solidFill>
            <a:schemeClr val="accent5"/>
          </a:solidFill>
          <a:ln>
            <a:noFill/>
          </a:ln>
        </p:spPr>
        <p:txBody>
          <a:bodyPr anchorCtr="0" anchor="ctr" bIns="45700" lIns="274300" spcFirstLastPara="1" rIns="91425" wrap="square" tIns="45700">
            <a:noAutofit/>
          </a:bodyPr>
          <a:lstStyle/>
          <a:p>
            <a:pPr indent="0" lvl="0" marL="0" marR="0" rtl="0" algn="l">
              <a:lnSpc>
                <a:spcPct val="100000"/>
              </a:lnSpc>
              <a:spcBef>
                <a:spcPts val="0"/>
              </a:spcBef>
              <a:spcAft>
                <a:spcPts val="0"/>
              </a:spcAft>
              <a:buClr>
                <a:schemeClr val="lt1"/>
              </a:buClr>
              <a:buSzPts val="1600"/>
              <a:buFont typeface="Calibri"/>
              <a:buNone/>
            </a:pPr>
            <a:r>
              <a:t/>
            </a:r>
            <a:endParaRPr b="1" i="0" sz="1600" u="none" cap="none" strike="noStrike">
              <a:solidFill>
                <a:srgbClr val="000000"/>
              </a:solidFill>
              <a:latin typeface="Calibri"/>
              <a:ea typeface="Calibri"/>
              <a:cs typeface="Calibri"/>
              <a:sym typeface="Calibri"/>
            </a:endParaRPr>
          </a:p>
        </p:txBody>
      </p:sp>
      <p:pic>
        <p:nvPicPr>
          <p:cNvPr descr="&quot; &quot;" id="55" name="Google Shape;55;p9"/>
          <p:cNvPicPr preferRelativeResize="0"/>
          <p:nvPr/>
        </p:nvPicPr>
        <p:blipFill rotWithShape="1">
          <a:blip r:embed="rId2">
            <a:alphaModFix/>
          </a:blip>
          <a:srcRect b="14539" l="4957" r="0" t="0"/>
          <a:stretch/>
        </p:blipFill>
        <p:spPr>
          <a:xfrm>
            <a:off x="1504437" y="1535598"/>
            <a:ext cx="665743" cy="598621"/>
          </a:xfrm>
          <a:prstGeom prst="rect">
            <a:avLst/>
          </a:prstGeom>
          <a:noFill/>
          <a:ln>
            <a:noFill/>
          </a:ln>
        </p:spPr>
      </p:pic>
      <p:sp>
        <p:nvSpPr>
          <p:cNvPr id="56" name="Google Shape;56;p9"/>
          <p:cNvSpPr txBox="1"/>
          <p:nvPr>
            <p:ph idx="1" type="body"/>
          </p:nvPr>
        </p:nvSpPr>
        <p:spPr>
          <a:xfrm>
            <a:off x="2281218" y="1600200"/>
            <a:ext cx="1292225" cy="68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3000"/>
              <a:buNone/>
              <a:defRPr b="1" sz="2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descr="&quot; &quot;" id="57" name="Google Shape;57;p9"/>
          <p:cNvGrpSpPr/>
          <p:nvPr/>
        </p:nvGrpSpPr>
        <p:grpSpPr>
          <a:xfrm>
            <a:off x="3782988" y="1672425"/>
            <a:ext cx="672206" cy="309317"/>
            <a:chOff x="3782988" y="1672425"/>
            <a:chExt cx="672206" cy="309317"/>
          </a:xfrm>
        </p:grpSpPr>
        <p:sp>
          <p:nvSpPr>
            <p:cNvPr descr="&quot; &quot;" id="58" name="Google Shape;58;p9"/>
            <p:cNvSpPr/>
            <p:nvPr/>
          </p:nvSpPr>
          <p:spPr>
            <a:xfrm>
              <a:off x="3782988" y="1672425"/>
              <a:ext cx="651328" cy="309317"/>
            </a:xfrm>
            <a:prstGeom prst="rightArrow">
              <a:avLst>
                <a:gd fmla="val 50000" name="adj1"/>
                <a:gd fmla="val 50000" name="adj2"/>
              </a:avLst>
            </a:prstGeom>
            <a:solidFill>
              <a:srgbClr val="0F4D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descr="&quot; &quot;" id="59" name="Google Shape;59;p9"/>
            <p:cNvCxnSpPr/>
            <p:nvPr/>
          </p:nvCxnSpPr>
          <p:spPr>
            <a:xfrm>
              <a:off x="3796826" y="1801632"/>
              <a:ext cx="658368" cy="0"/>
            </a:xfrm>
            <a:prstGeom prst="straightConnector1">
              <a:avLst/>
            </a:prstGeom>
            <a:noFill/>
            <a:ln cap="flat" cmpd="sng" w="28575">
              <a:solidFill>
                <a:schemeClr val="accent1"/>
              </a:solidFill>
              <a:prstDash val="solid"/>
              <a:miter lim="800000"/>
              <a:headEnd len="sm" w="sm" type="none"/>
              <a:tailEnd len="med" w="med" type="triangle"/>
            </a:ln>
          </p:spPr>
        </p:cxnSp>
      </p:grpSp>
      <p:sp>
        <p:nvSpPr>
          <p:cNvPr id="60" name="Google Shape;60;p9"/>
          <p:cNvSpPr txBox="1"/>
          <p:nvPr>
            <p:ph idx="2" type="body"/>
          </p:nvPr>
        </p:nvSpPr>
        <p:spPr>
          <a:xfrm>
            <a:off x="4574301" y="1472184"/>
            <a:ext cx="5943600" cy="685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528"/>
              </a:spcBef>
              <a:spcAft>
                <a:spcPts val="0"/>
              </a:spcAft>
              <a:buSzPts val="2250"/>
              <a:buNone/>
              <a:defRPr b="1" sz="1800">
                <a:solidFill>
                  <a:srgbClr val="0F4D7B"/>
                </a:solidFill>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61" name="Google Shape;61;p9"/>
          <p:cNvSpPr txBox="1"/>
          <p:nvPr/>
        </p:nvSpPr>
        <p:spPr>
          <a:xfrm>
            <a:off x="1358447" y="2386584"/>
            <a:ext cx="9454896" cy="685800"/>
          </a:xfrm>
          <a:prstGeom prst="rect">
            <a:avLst/>
          </a:prstGeom>
          <a:solidFill>
            <a:schemeClr val="accent5"/>
          </a:solidFill>
          <a:ln>
            <a:noFill/>
          </a:ln>
        </p:spPr>
        <p:txBody>
          <a:bodyPr anchorCtr="0" anchor="ctr" bIns="45700" lIns="274300" spcFirstLastPara="1" rIns="91425" wrap="square" tIns="45700">
            <a:noAutofit/>
          </a:bodyPr>
          <a:lstStyle/>
          <a:p>
            <a:pPr indent="0" lvl="0" marL="0" marR="0" rtl="0" algn="l">
              <a:lnSpc>
                <a:spcPct val="100000"/>
              </a:lnSpc>
              <a:spcBef>
                <a:spcPts val="0"/>
              </a:spcBef>
              <a:spcAft>
                <a:spcPts val="0"/>
              </a:spcAft>
              <a:buClr>
                <a:schemeClr val="lt1"/>
              </a:buClr>
              <a:buSzPts val="1800"/>
              <a:buFont typeface="Calibri"/>
              <a:buNone/>
            </a:pPr>
            <a:r>
              <a:t/>
            </a:r>
            <a:endParaRPr b="1" i="0" sz="1800" u="none" cap="none" strike="noStrike">
              <a:solidFill>
                <a:srgbClr val="000000"/>
              </a:solidFill>
              <a:latin typeface="Calibri"/>
              <a:ea typeface="Calibri"/>
              <a:cs typeface="Calibri"/>
              <a:sym typeface="Calibri"/>
            </a:endParaRPr>
          </a:p>
        </p:txBody>
      </p:sp>
      <p:pic>
        <p:nvPicPr>
          <p:cNvPr descr="&quot; &quot;" id="62" name="Google Shape;62;p9"/>
          <p:cNvPicPr preferRelativeResize="0"/>
          <p:nvPr/>
        </p:nvPicPr>
        <p:blipFill rotWithShape="1">
          <a:blip r:embed="rId3">
            <a:alphaModFix/>
          </a:blip>
          <a:srcRect b="16215" l="0" r="0" t="5027"/>
          <a:stretch/>
        </p:blipFill>
        <p:spPr>
          <a:xfrm>
            <a:off x="1410302" y="2421393"/>
            <a:ext cx="848701" cy="668420"/>
          </a:xfrm>
          <a:prstGeom prst="rect">
            <a:avLst/>
          </a:prstGeom>
          <a:noFill/>
          <a:ln>
            <a:noFill/>
          </a:ln>
        </p:spPr>
      </p:pic>
      <p:sp>
        <p:nvSpPr>
          <p:cNvPr id="63" name="Google Shape;63;p9"/>
          <p:cNvSpPr txBox="1"/>
          <p:nvPr>
            <p:ph idx="3" type="body"/>
          </p:nvPr>
        </p:nvSpPr>
        <p:spPr>
          <a:xfrm>
            <a:off x="2286000" y="2514600"/>
            <a:ext cx="1292225" cy="68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3000"/>
              <a:buNone/>
              <a:defRPr b="1" sz="2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descr="&quot; &quot;" id="64" name="Google Shape;64;p9"/>
          <p:cNvGrpSpPr/>
          <p:nvPr/>
        </p:nvGrpSpPr>
        <p:grpSpPr>
          <a:xfrm>
            <a:off x="3781816" y="2580898"/>
            <a:ext cx="668737" cy="309317"/>
            <a:chOff x="3781816" y="2580898"/>
            <a:chExt cx="668737" cy="309317"/>
          </a:xfrm>
        </p:grpSpPr>
        <p:sp>
          <p:nvSpPr>
            <p:cNvPr descr="&quot; &quot;" id="65" name="Google Shape;65;p9"/>
            <p:cNvSpPr/>
            <p:nvPr/>
          </p:nvSpPr>
          <p:spPr>
            <a:xfrm>
              <a:off x="3781816" y="2580898"/>
              <a:ext cx="651328" cy="309317"/>
            </a:xfrm>
            <a:prstGeom prst="rightArrow">
              <a:avLst>
                <a:gd fmla="val 50000" name="adj1"/>
                <a:gd fmla="val 50000" name="adj2"/>
              </a:avLst>
            </a:prstGeom>
            <a:solidFill>
              <a:srgbClr val="0F4D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descr="&quot; &quot;" id="66" name="Google Shape;66;p9"/>
            <p:cNvCxnSpPr/>
            <p:nvPr/>
          </p:nvCxnSpPr>
          <p:spPr>
            <a:xfrm>
              <a:off x="3794760" y="2730619"/>
              <a:ext cx="655793" cy="0"/>
            </a:xfrm>
            <a:prstGeom prst="straightConnector1">
              <a:avLst/>
            </a:prstGeom>
            <a:noFill/>
            <a:ln cap="flat" cmpd="sng" w="28575">
              <a:solidFill>
                <a:schemeClr val="accent1"/>
              </a:solidFill>
              <a:prstDash val="solid"/>
              <a:miter lim="800000"/>
              <a:headEnd len="sm" w="sm" type="none"/>
              <a:tailEnd len="med" w="med" type="triangle"/>
            </a:ln>
          </p:spPr>
        </p:cxnSp>
      </p:grpSp>
      <p:sp>
        <p:nvSpPr>
          <p:cNvPr id="67" name="Google Shape;67;p9"/>
          <p:cNvSpPr txBox="1"/>
          <p:nvPr>
            <p:ph idx="4" type="body"/>
          </p:nvPr>
        </p:nvSpPr>
        <p:spPr>
          <a:xfrm>
            <a:off x="4574301" y="2386584"/>
            <a:ext cx="5943600" cy="685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528"/>
              </a:spcBef>
              <a:spcAft>
                <a:spcPts val="0"/>
              </a:spcAft>
              <a:buSzPts val="2250"/>
              <a:buNone/>
              <a:defRPr b="1" sz="1800">
                <a:solidFill>
                  <a:srgbClr val="0F4D7B"/>
                </a:solidFill>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68" name="Google Shape;68;p9"/>
          <p:cNvSpPr txBox="1"/>
          <p:nvPr/>
        </p:nvSpPr>
        <p:spPr>
          <a:xfrm>
            <a:off x="1358449" y="3300984"/>
            <a:ext cx="9451426" cy="685800"/>
          </a:xfrm>
          <a:prstGeom prst="rect">
            <a:avLst/>
          </a:prstGeom>
          <a:solidFill>
            <a:schemeClr val="accent5"/>
          </a:solidFill>
          <a:ln>
            <a:noFill/>
          </a:ln>
        </p:spPr>
        <p:txBody>
          <a:bodyPr anchorCtr="0" anchor="ctr" bIns="45700" lIns="274300" spcFirstLastPara="1" rIns="91425" wrap="square" tIns="45700">
            <a:noAutofit/>
          </a:bodyPr>
          <a:lstStyle/>
          <a:p>
            <a:pPr indent="0" lvl="0" marL="0" marR="0" rtl="0" algn="l">
              <a:lnSpc>
                <a:spcPct val="100000"/>
              </a:lnSpc>
              <a:spcBef>
                <a:spcPts val="0"/>
              </a:spcBef>
              <a:spcAft>
                <a:spcPts val="0"/>
              </a:spcAft>
              <a:buClr>
                <a:schemeClr val="lt1"/>
              </a:buClr>
              <a:buSzPts val="1800"/>
              <a:buFont typeface="Calibri"/>
              <a:buNone/>
            </a:pPr>
            <a:r>
              <a:t/>
            </a:r>
            <a:endParaRPr b="1" i="0" sz="1800" u="none" cap="none" strike="noStrike">
              <a:solidFill>
                <a:srgbClr val="000000"/>
              </a:solidFill>
              <a:latin typeface="Calibri"/>
              <a:ea typeface="Calibri"/>
              <a:cs typeface="Calibri"/>
              <a:sym typeface="Calibri"/>
            </a:endParaRPr>
          </a:p>
        </p:txBody>
      </p:sp>
      <p:pic>
        <p:nvPicPr>
          <p:cNvPr descr="&quot; &quot;" id="69" name="Google Shape;69;p9"/>
          <p:cNvPicPr preferRelativeResize="0"/>
          <p:nvPr/>
        </p:nvPicPr>
        <p:blipFill rotWithShape="1">
          <a:blip r:embed="rId4">
            <a:alphaModFix/>
          </a:blip>
          <a:srcRect b="24347" l="0" r="0" t="0"/>
          <a:stretch/>
        </p:blipFill>
        <p:spPr>
          <a:xfrm>
            <a:off x="1373852" y="3224268"/>
            <a:ext cx="948727" cy="717739"/>
          </a:xfrm>
          <a:prstGeom prst="rect">
            <a:avLst/>
          </a:prstGeom>
          <a:noFill/>
          <a:ln>
            <a:noFill/>
          </a:ln>
        </p:spPr>
      </p:pic>
      <p:sp>
        <p:nvSpPr>
          <p:cNvPr id="70" name="Google Shape;70;p9"/>
          <p:cNvSpPr txBox="1"/>
          <p:nvPr>
            <p:ph idx="5" type="body"/>
          </p:nvPr>
        </p:nvSpPr>
        <p:spPr>
          <a:xfrm>
            <a:off x="2286000" y="3429000"/>
            <a:ext cx="1292225" cy="68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3000"/>
              <a:buNone/>
              <a:defRPr b="1" sz="2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descr="&quot; &quot;" id="71" name="Google Shape;71;p9"/>
          <p:cNvGrpSpPr/>
          <p:nvPr/>
        </p:nvGrpSpPr>
        <p:grpSpPr>
          <a:xfrm>
            <a:off x="3782988" y="3481001"/>
            <a:ext cx="672206" cy="309317"/>
            <a:chOff x="3782988" y="3481001"/>
            <a:chExt cx="672206" cy="309317"/>
          </a:xfrm>
        </p:grpSpPr>
        <p:sp>
          <p:nvSpPr>
            <p:cNvPr descr="&quot; &quot;" id="72" name="Google Shape;72;p9"/>
            <p:cNvSpPr/>
            <p:nvPr/>
          </p:nvSpPr>
          <p:spPr>
            <a:xfrm>
              <a:off x="3782988" y="3481001"/>
              <a:ext cx="651328" cy="309317"/>
            </a:xfrm>
            <a:prstGeom prst="rightArrow">
              <a:avLst>
                <a:gd fmla="val 50000" name="adj1"/>
                <a:gd fmla="val 50000" name="adj2"/>
              </a:avLst>
            </a:prstGeom>
            <a:solidFill>
              <a:srgbClr val="0F4D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descr="&quot; &quot;" id="73" name="Google Shape;73;p9"/>
            <p:cNvCxnSpPr/>
            <p:nvPr/>
          </p:nvCxnSpPr>
          <p:spPr>
            <a:xfrm>
              <a:off x="3796826" y="3619035"/>
              <a:ext cx="658368" cy="0"/>
            </a:xfrm>
            <a:prstGeom prst="straightConnector1">
              <a:avLst/>
            </a:prstGeom>
            <a:noFill/>
            <a:ln cap="flat" cmpd="sng" w="28575">
              <a:solidFill>
                <a:schemeClr val="accent1"/>
              </a:solidFill>
              <a:prstDash val="solid"/>
              <a:miter lim="800000"/>
              <a:headEnd len="sm" w="sm" type="none"/>
              <a:tailEnd len="med" w="med" type="triangle"/>
            </a:ln>
          </p:spPr>
        </p:cxnSp>
      </p:grpSp>
      <p:sp>
        <p:nvSpPr>
          <p:cNvPr id="74" name="Google Shape;74;p9"/>
          <p:cNvSpPr txBox="1"/>
          <p:nvPr>
            <p:ph idx="6" type="body"/>
          </p:nvPr>
        </p:nvSpPr>
        <p:spPr>
          <a:xfrm>
            <a:off x="4574301" y="3298824"/>
            <a:ext cx="5943600" cy="685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528"/>
              </a:spcBef>
              <a:spcAft>
                <a:spcPts val="0"/>
              </a:spcAft>
              <a:buSzPts val="2250"/>
              <a:buNone/>
              <a:defRPr b="1" sz="1800">
                <a:solidFill>
                  <a:srgbClr val="0F4D7B"/>
                </a:solidFill>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75" name="Google Shape;75;p9"/>
          <p:cNvSpPr txBox="1"/>
          <p:nvPr/>
        </p:nvSpPr>
        <p:spPr>
          <a:xfrm>
            <a:off x="1358447" y="4215384"/>
            <a:ext cx="9454896" cy="685800"/>
          </a:xfrm>
          <a:prstGeom prst="rect">
            <a:avLst/>
          </a:prstGeom>
          <a:solidFill>
            <a:schemeClr val="accent5"/>
          </a:solidFill>
          <a:ln>
            <a:noFill/>
          </a:ln>
        </p:spPr>
        <p:txBody>
          <a:bodyPr anchorCtr="0" anchor="ctr" bIns="45700" lIns="274300" spcFirstLastPara="1" rIns="91425" wrap="square" tIns="45700">
            <a:noAutofit/>
          </a:bodyPr>
          <a:lstStyle/>
          <a:p>
            <a:pPr indent="0" lvl="0" marL="0" marR="0" rtl="0" algn="l">
              <a:lnSpc>
                <a:spcPct val="100000"/>
              </a:lnSpc>
              <a:spcBef>
                <a:spcPts val="0"/>
              </a:spcBef>
              <a:spcAft>
                <a:spcPts val="0"/>
              </a:spcAft>
              <a:buClr>
                <a:schemeClr val="lt1"/>
              </a:buClr>
              <a:buSzPts val="1800"/>
              <a:buFont typeface="Calibri"/>
              <a:buNone/>
            </a:pPr>
            <a:r>
              <a:t/>
            </a:r>
            <a:endParaRPr b="1" i="0" sz="1800" u="none" cap="none" strike="noStrike">
              <a:solidFill>
                <a:srgbClr val="000000"/>
              </a:solidFill>
              <a:latin typeface="Calibri"/>
              <a:ea typeface="Calibri"/>
              <a:cs typeface="Calibri"/>
              <a:sym typeface="Calibri"/>
            </a:endParaRPr>
          </a:p>
        </p:txBody>
      </p:sp>
      <p:pic>
        <p:nvPicPr>
          <p:cNvPr descr="&quot; &quot;" id="76" name="Google Shape;76;p9"/>
          <p:cNvPicPr preferRelativeResize="0"/>
          <p:nvPr/>
        </p:nvPicPr>
        <p:blipFill rotWithShape="1">
          <a:blip r:embed="rId5">
            <a:alphaModFix/>
          </a:blip>
          <a:srcRect b="15555" l="0" r="0" t="0"/>
          <a:stretch/>
        </p:blipFill>
        <p:spPr>
          <a:xfrm>
            <a:off x="1459821" y="4218554"/>
            <a:ext cx="779503" cy="658246"/>
          </a:xfrm>
          <a:prstGeom prst="rect">
            <a:avLst/>
          </a:prstGeom>
          <a:noFill/>
          <a:ln>
            <a:noFill/>
          </a:ln>
        </p:spPr>
      </p:pic>
      <p:sp>
        <p:nvSpPr>
          <p:cNvPr id="77" name="Google Shape;77;p9"/>
          <p:cNvSpPr txBox="1"/>
          <p:nvPr>
            <p:ph idx="7" type="body"/>
          </p:nvPr>
        </p:nvSpPr>
        <p:spPr>
          <a:xfrm>
            <a:off x="2286000" y="4343400"/>
            <a:ext cx="1292225" cy="68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3000"/>
              <a:buNone/>
              <a:defRPr b="1" sz="2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descr="&quot; &quot;" id="78" name="Google Shape;78;p9"/>
          <p:cNvGrpSpPr/>
          <p:nvPr/>
        </p:nvGrpSpPr>
        <p:grpSpPr>
          <a:xfrm>
            <a:off x="3780692" y="4398460"/>
            <a:ext cx="674502" cy="309317"/>
            <a:chOff x="3780692" y="4398460"/>
            <a:chExt cx="674502" cy="309317"/>
          </a:xfrm>
        </p:grpSpPr>
        <p:sp>
          <p:nvSpPr>
            <p:cNvPr descr="&quot; &quot;" id="79" name="Google Shape;79;p9"/>
            <p:cNvSpPr/>
            <p:nvPr/>
          </p:nvSpPr>
          <p:spPr>
            <a:xfrm>
              <a:off x="3780692" y="4398460"/>
              <a:ext cx="651328" cy="309317"/>
            </a:xfrm>
            <a:prstGeom prst="rightArrow">
              <a:avLst>
                <a:gd fmla="val 50000" name="adj1"/>
                <a:gd fmla="val 50000" name="adj2"/>
              </a:avLst>
            </a:prstGeom>
            <a:solidFill>
              <a:srgbClr val="0F4D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descr="&quot; &quot;" id="80" name="Google Shape;80;p9"/>
            <p:cNvCxnSpPr/>
            <p:nvPr/>
          </p:nvCxnSpPr>
          <p:spPr>
            <a:xfrm>
              <a:off x="3796826" y="4541806"/>
              <a:ext cx="658368" cy="0"/>
            </a:xfrm>
            <a:prstGeom prst="straightConnector1">
              <a:avLst/>
            </a:prstGeom>
            <a:noFill/>
            <a:ln cap="flat" cmpd="sng" w="28575">
              <a:solidFill>
                <a:schemeClr val="accent1"/>
              </a:solidFill>
              <a:prstDash val="solid"/>
              <a:miter lim="800000"/>
              <a:headEnd len="sm" w="sm" type="none"/>
              <a:tailEnd len="med" w="med" type="triangle"/>
            </a:ln>
          </p:spPr>
        </p:cxnSp>
      </p:grpSp>
      <p:sp>
        <p:nvSpPr>
          <p:cNvPr id="81" name="Google Shape;81;p9"/>
          <p:cNvSpPr txBox="1"/>
          <p:nvPr>
            <p:ph idx="8" type="body"/>
          </p:nvPr>
        </p:nvSpPr>
        <p:spPr>
          <a:xfrm>
            <a:off x="4574301" y="4215384"/>
            <a:ext cx="5943600" cy="685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528"/>
              </a:spcBef>
              <a:spcAft>
                <a:spcPts val="0"/>
              </a:spcAft>
              <a:buSzPts val="2250"/>
              <a:buNone/>
              <a:defRPr b="1" sz="1800">
                <a:solidFill>
                  <a:srgbClr val="0F4D7B"/>
                </a:solidFill>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descr="&quot; &quot;" id="82" name="Google Shape;82;p9"/>
          <p:cNvSpPr txBox="1"/>
          <p:nvPr/>
        </p:nvSpPr>
        <p:spPr>
          <a:xfrm>
            <a:off x="1358450" y="5129784"/>
            <a:ext cx="9451425" cy="687111"/>
          </a:xfrm>
          <a:prstGeom prst="rect">
            <a:avLst/>
          </a:prstGeom>
          <a:solidFill>
            <a:schemeClr val="accent5"/>
          </a:solidFill>
          <a:ln>
            <a:noFill/>
          </a:ln>
        </p:spPr>
        <p:txBody>
          <a:bodyPr anchorCtr="0" anchor="ctr" bIns="45700" lIns="274300" spcFirstLastPara="1" rIns="91425" wrap="square" tIns="45700">
            <a:noAutofit/>
          </a:bodyPr>
          <a:lstStyle/>
          <a:p>
            <a:pPr indent="0" lvl="0" marL="0" marR="0" rtl="0" algn="l">
              <a:lnSpc>
                <a:spcPct val="100000"/>
              </a:lnSpc>
              <a:spcBef>
                <a:spcPts val="0"/>
              </a:spcBef>
              <a:spcAft>
                <a:spcPts val="0"/>
              </a:spcAft>
              <a:buClr>
                <a:schemeClr val="lt1"/>
              </a:buClr>
              <a:buSzPts val="1800"/>
              <a:buFont typeface="Calibri"/>
              <a:buNone/>
            </a:pPr>
            <a:r>
              <a:t/>
            </a:r>
            <a:endParaRPr b="1" i="0" sz="1800" u="none" cap="none" strike="noStrike">
              <a:solidFill>
                <a:srgbClr val="000000"/>
              </a:solidFill>
              <a:latin typeface="Calibri"/>
              <a:ea typeface="Calibri"/>
              <a:cs typeface="Calibri"/>
              <a:sym typeface="Calibri"/>
            </a:endParaRPr>
          </a:p>
        </p:txBody>
      </p:sp>
      <p:pic>
        <p:nvPicPr>
          <p:cNvPr descr="&quot; &quot;" id="83" name="Google Shape;83;p9"/>
          <p:cNvPicPr preferRelativeResize="0"/>
          <p:nvPr/>
        </p:nvPicPr>
        <p:blipFill rotWithShape="1">
          <a:blip r:embed="rId6">
            <a:alphaModFix/>
          </a:blip>
          <a:srcRect b="15035" l="0" r="0" t="0"/>
          <a:stretch/>
        </p:blipFill>
        <p:spPr>
          <a:xfrm>
            <a:off x="1469629" y="5149334"/>
            <a:ext cx="727859" cy="618420"/>
          </a:xfrm>
          <a:prstGeom prst="rect">
            <a:avLst/>
          </a:prstGeom>
          <a:noFill/>
          <a:ln>
            <a:noFill/>
          </a:ln>
        </p:spPr>
      </p:pic>
      <p:sp>
        <p:nvSpPr>
          <p:cNvPr id="84" name="Google Shape;84;p9"/>
          <p:cNvSpPr txBox="1"/>
          <p:nvPr>
            <p:ph idx="9" type="body"/>
          </p:nvPr>
        </p:nvSpPr>
        <p:spPr>
          <a:xfrm>
            <a:off x="2286000" y="5257800"/>
            <a:ext cx="1292225" cy="685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8"/>
              </a:spcBef>
              <a:spcAft>
                <a:spcPts val="0"/>
              </a:spcAft>
              <a:buSzPts val="3000"/>
              <a:buNone/>
              <a:defRPr b="1" sz="2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5" name="Google Shape;85;p9"/>
          <p:cNvGrpSpPr/>
          <p:nvPr/>
        </p:nvGrpSpPr>
        <p:grpSpPr>
          <a:xfrm>
            <a:off x="3781860" y="5329483"/>
            <a:ext cx="674502" cy="309317"/>
            <a:chOff x="3781860" y="5329483"/>
            <a:chExt cx="674502" cy="309317"/>
          </a:xfrm>
        </p:grpSpPr>
        <p:sp>
          <p:nvSpPr>
            <p:cNvPr descr="&quot; &quot;" id="86" name="Google Shape;86;p9"/>
            <p:cNvSpPr/>
            <p:nvPr/>
          </p:nvSpPr>
          <p:spPr>
            <a:xfrm>
              <a:off x="3781860" y="5329483"/>
              <a:ext cx="651328" cy="309317"/>
            </a:xfrm>
            <a:prstGeom prst="rightArrow">
              <a:avLst>
                <a:gd fmla="val 50000" name="adj1"/>
                <a:gd fmla="val 50000" name="adj2"/>
              </a:avLst>
            </a:prstGeom>
            <a:solidFill>
              <a:srgbClr val="0F4D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descr="&quot; &quot;" id="87" name="Google Shape;87;p9"/>
            <p:cNvCxnSpPr/>
            <p:nvPr/>
          </p:nvCxnSpPr>
          <p:spPr>
            <a:xfrm>
              <a:off x="3797994" y="5463258"/>
              <a:ext cx="658368" cy="0"/>
            </a:xfrm>
            <a:prstGeom prst="straightConnector1">
              <a:avLst/>
            </a:prstGeom>
            <a:noFill/>
            <a:ln cap="flat" cmpd="sng" w="28575">
              <a:solidFill>
                <a:schemeClr val="accent1"/>
              </a:solidFill>
              <a:prstDash val="solid"/>
              <a:miter lim="800000"/>
              <a:headEnd len="sm" w="sm" type="none"/>
              <a:tailEnd len="med" w="med" type="triangle"/>
            </a:ln>
          </p:spPr>
        </p:cxnSp>
      </p:grpSp>
      <p:sp>
        <p:nvSpPr>
          <p:cNvPr id="88" name="Google Shape;88;p9"/>
          <p:cNvSpPr txBox="1"/>
          <p:nvPr>
            <p:ph idx="13" type="body"/>
          </p:nvPr>
        </p:nvSpPr>
        <p:spPr>
          <a:xfrm>
            <a:off x="4574301" y="5129784"/>
            <a:ext cx="5943600" cy="685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528"/>
              </a:spcBef>
              <a:spcAft>
                <a:spcPts val="0"/>
              </a:spcAft>
              <a:buSzPts val="2250"/>
              <a:buNone/>
              <a:defRPr b="1" sz="1800">
                <a:solidFill>
                  <a:srgbClr val="0F4D7B"/>
                </a:solidFill>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9"/>
          <p:cNvSpPr txBox="1"/>
          <p:nvPr>
            <p:ph idx="12" type="sldNum"/>
          </p:nvPr>
        </p:nvSpPr>
        <p:spPr>
          <a:xfrm>
            <a:off x="9272016" y="6492240"/>
            <a:ext cx="2743200" cy="3810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Wide and Source Content">
  <p:cSld name="Two Wide and Source Content">
    <p:spTree>
      <p:nvGrpSpPr>
        <p:cNvPr id="90" name="Shape 90"/>
        <p:cNvGrpSpPr/>
        <p:nvPr/>
      </p:nvGrpSpPr>
      <p:grpSpPr>
        <a:xfrm>
          <a:off x="0" y="0"/>
          <a:ext cx="0" cy="0"/>
          <a:chOff x="0" y="0"/>
          <a:chExt cx="0" cy="0"/>
        </a:xfrm>
      </p:grpSpPr>
      <p:sp>
        <p:nvSpPr>
          <p:cNvPr id="91" name="Google Shape;91;p10"/>
          <p:cNvSpPr txBox="1"/>
          <p:nvPr>
            <p:ph type="title"/>
          </p:nvPr>
        </p:nvSpPr>
        <p:spPr>
          <a:xfrm>
            <a:off x="838200" y="1"/>
            <a:ext cx="10515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F4D7B"/>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descr="&quot; &quot;" id="92" name="Google Shape;92;p10"/>
          <p:cNvCxnSpPr/>
          <p:nvPr/>
        </p:nvCxnSpPr>
        <p:spPr>
          <a:xfrm>
            <a:off x="0" y="1066800"/>
            <a:ext cx="12192000" cy="0"/>
          </a:xfrm>
          <a:prstGeom prst="straightConnector1">
            <a:avLst/>
          </a:prstGeom>
          <a:noFill/>
          <a:ln cap="flat" cmpd="sng" w="38100">
            <a:solidFill>
              <a:srgbClr val="800000"/>
            </a:solidFill>
            <a:prstDash val="solid"/>
            <a:miter lim="800000"/>
            <a:headEnd len="sm" w="sm" type="none"/>
            <a:tailEnd len="sm" w="sm" type="none"/>
          </a:ln>
        </p:spPr>
      </p:cxnSp>
      <p:sp>
        <p:nvSpPr>
          <p:cNvPr id="93" name="Google Shape;93;p10"/>
          <p:cNvSpPr txBox="1"/>
          <p:nvPr>
            <p:ph idx="1" type="body"/>
          </p:nvPr>
        </p:nvSpPr>
        <p:spPr>
          <a:xfrm>
            <a:off x="838200" y="1115568"/>
            <a:ext cx="10515600" cy="685800"/>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0"/>
          <p:cNvSpPr txBox="1"/>
          <p:nvPr>
            <p:ph idx="2" type="body"/>
          </p:nvPr>
        </p:nvSpPr>
        <p:spPr>
          <a:xfrm>
            <a:off x="838200" y="1828800"/>
            <a:ext cx="10515600" cy="3970338"/>
          </a:xfrm>
          <a:prstGeom prst="rect">
            <a:avLst/>
          </a:prstGeom>
          <a:noFill/>
          <a:ln>
            <a:noFill/>
          </a:ln>
        </p:spPr>
        <p:txBody>
          <a:bodyPr anchorCtr="0" anchor="t" bIns="45700" lIns="91425" spcFirstLastPara="1" rIns="91425" wrap="square" tIns="45700">
            <a:noAutofit/>
          </a:bodyPr>
          <a:lstStyle>
            <a:lvl1pPr indent="-371475" lvl="0" marL="457200" algn="l">
              <a:lnSpc>
                <a:spcPct val="100000"/>
              </a:lnSpc>
              <a:spcBef>
                <a:spcPts val="528"/>
              </a:spcBef>
              <a:spcAft>
                <a:spcPts val="0"/>
              </a:spcAft>
              <a:buSzPts val="225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0"/>
          <p:cNvSpPr txBox="1"/>
          <p:nvPr>
            <p:ph idx="3" type="body"/>
          </p:nvPr>
        </p:nvSpPr>
        <p:spPr>
          <a:xfrm>
            <a:off x="841248" y="6016752"/>
            <a:ext cx="9528048" cy="5486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750"/>
              <a:buNone/>
              <a:defRPr sz="1400"/>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32"/>
              </a:spcBef>
              <a:spcAft>
                <a:spcPts val="0"/>
              </a:spcAft>
              <a:buSzPts val="1800"/>
              <a:buChar char="✔"/>
              <a:defRPr/>
            </a:lvl3pPr>
            <a:lvl4pPr indent="-342900" lvl="3" marL="1828800" algn="l">
              <a:lnSpc>
                <a:spcPct val="100000"/>
              </a:lnSpc>
              <a:spcBef>
                <a:spcPts val="400"/>
              </a:spcBef>
              <a:spcAft>
                <a:spcPts val="0"/>
              </a:spcAft>
              <a:buSzPts val="1800"/>
              <a:buChar char="o"/>
              <a:defRPr/>
            </a:lvl4pPr>
            <a:lvl5pPr indent="-342900" lvl="4" marL="2286000" algn="l">
              <a:lnSpc>
                <a:spcPct val="100000"/>
              </a:lnSpc>
              <a:spcBef>
                <a:spcPts val="38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0"/>
          <p:cNvSpPr txBox="1"/>
          <p:nvPr>
            <p:ph idx="12" type="sldNum"/>
          </p:nvPr>
        </p:nvSpPr>
        <p:spPr>
          <a:xfrm>
            <a:off x="9272016" y="6492240"/>
            <a:ext cx="2743200" cy="3810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20" Type="http://schemas.openxmlformats.org/officeDocument/2006/relationships/slideLayout" Target="../slideLayouts/slideLayout18.xml"/><Relationship Id="rId41" Type="http://schemas.openxmlformats.org/officeDocument/2006/relationships/theme" Target="../theme/theme3.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2.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29" Type="http://schemas.openxmlformats.org/officeDocument/2006/relationships/slideLayout" Target="../slideLayouts/slideLayout27.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11" Type="http://schemas.openxmlformats.org/officeDocument/2006/relationships/slideLayout" Target="../slideLayouts/slideLayout9.xml"/><Relationship Id="rId33" Type="http://schemas.openxmlformats.org/officeDocument/2006/relationships/slideLayout" Target="../slideLayouts/slideLayout31.xml"/><Relationship Id="rId10" Type="http://schemas.openxmlformats.org/officeDocument/2006/relationships/slideLayout" Target="../slideLayouts/slideLayout8.xml"/><Relationship Id="rId32" Type="http://schemas.openxmlformats.org/officeDocument/2006/relationships/slideLayout" Target="../slideLayouts/slideLayout30.xml"/><Relationship Id="rId13" Type="http://schemas.openxmlformats.org/officeDocument/2006/relationships/slideLayout" Target="../slideLayouts/slideLayout11.xml"/><Relationship Id="rId35" Type="http://schemas.openxmlformats.org/officeDocument/2006/relationships/slideLayout" Target="../slideLayouts/slideLayout33.xml"/><Relationship Id="rId12" Type="http://schemas.openxmlformats.org/officeDocument/2006/relationships/slideLayout" Target="../slideLayouts/slideLayout10.xml"/><Relationship Id="rId34" Type="http://schemas.openxmlformats.org/officeDocument/2006/relationships/slideLayout" Target="../slideLayouts/slideLayout32.xml"/><Relationship Id="rId15" Type="http://schemas.openxmlformats.org/officeDocument/2006/relationships/slideLayout" Target="../slideLayouts/slideLayout13.xml"/><Relationship Id="rId37" Type="http://schemas.openxmlformats.org/officeDocument/2006/relationships/slideLayout" Target="../slideLayouts/slideLayout35.xml"/><Relationship Id="rId14" Type="http://schemas.openxmlformats.org/officeDocument/2006/relationships/slideLayout" Target="../slideLayouts/slideLayout12.xml"/><Relationship Id="rId36" Type="http://schemas.openxmlformats.org/officeDocument/2006/relationships/slideLayout" Target="../slideLayouts/slideLayout34.xml"/><Relationship Id="rId17" Type="http://schemas.openxmlformats.org/officeDocument/2006/relationships/slideLayout" Target="../slideLayouts/slideLayout15.xml"/><Relationship Id="rId39" Type="http://schemas.openxmlformats.org/officeDocument/2006/relationships/slideLayout" Target="../slideLayouts/slideLayout37.xml"/><Relationship Id="rId16" Type="http://schemas.openxmlformats.org/officeDocument/2006/relationships/slideLayout" Target="../slideLayouts/slideLayout14.xml"/><Relationship Id="rId38" Type="http://schemas.openxmlformats.org/officeDocument/2006/relationships/slideLayout" Target="../slideLayouts/slideLayout36.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theme" Target="../theme/theme1.xml"/><Relationship Id="rId1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0"/>
            <a:ext cx="10515600" cy="1069848"/>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F4D7B"/>
              </a:buClr>
              <a:buSzPts val="4000"/>
              <a:buFont typeface="Calibri"/>
              <a:buNone/>
              <a:defRPr b="1" i="0" sz="4000" u="none" cap="none" strike="noStrike">
                <a:solidFill>
                  <a:srgbClr val="0F4D7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444752"/>
            <a:ext cx="10515600" cy="4351338"/>
          </a:xfrm>
          <a:prstGeom prst="rect">
            <a:avLst/>
          </a:prstGeom>
          <a:noFill/>
          <a:ln>
            <a:noFill/>
          </a:ln>
        </p:spPr>
        <p:txBody>
          <a:bodyPr anchorCtr="0" anchor="t" bIns="45700" lIns="91425" spcFirstLastPara="1" rIns="91425" wrap="square" tIns="45700">
            <a:noAutofit/>
          </a:bodyPr>
          <a:lstStyle>
            <a:lvl1pPr indent="-403225" lvl="0" marL="457200" marR="0" rtl="0" algn="l">
              <a:lnSpc>
                <a:spcPct val="100000"/>
              </a:lnSpc>
              <a:spcBef>
                <a:spcPts val="528"/>
              </a:spcBef>
              <a:spcAft>
                <a:spcPts val="0"/>
              </a:spcAft>
              <a:buClr>
                <a:srgbClr val="0F4D7B"/>
              </a:buClr>
              <a:buSzPts val="2750"/>
              <a:buFont typeface="Arial"/>
              <a:buChar char="•"/>
              <a:defRPr b="0" i="0" sz="2200" u="none" cap="none" strike="noStrike">
                <a:solidFill>
                  <a:srgbClr val="0F4D7B"/>
                </a:solidFill>
                <a:latin typeface="Calibri"/>
                <a:ea typeface="Calibri"/>
                <a:cs typeface="Calibri"/>
                <a:sym typeface="Calibri"/>
              </a:defRPr>
            </a:lvl1pPr>
            <a:lvl2pPr indent="-355600" lvl="1" marL="914400" marR="0" rtl="0" algn="l">
              <a:lnSpc>
                <a:spcPct val="100000"/>
              </a:lnSpc>
              <a:spcBef>
                <a:spcPts val="480"/>
              </a:spcBef>
              <a:spcAft>
                <a:spcPts val="0"/>
              </a:spcAft>
              <a:buClr>
                <a:srgbClr val="0F4D7B"/>
              </a:buClr>
              <a:buSzPts val="2000"/>
              <a:buFont typeface="Noto Sans Symbols"/>
              <a:buChar char="▪"/>
              <a:defRPr b="0" i="0" sz="2000" u="none" cap="none" strike="noStrike">
                <a:solidFill>
                  <a:srgbClr val="0F4D7B"/>
                </a:solidFill>
                <a:latin typeface="Calibri"/>
                <a:ea typeface="Calibri"/>
                <a:cs typeface="Calibri"/>
                <a:sym typeface="Calibri"/>
              </a:defRPr>
            </a:lvl2pPr>
            <a:lvl3pPr indent="-342900" lvl="2" marL="1371600" marR="0" rtl="0" algn="l">
              <a:lnSpc>
                <a:spcPct val="100000"/>
              </a:lnSpc>
              <a:spcBef>
                <a:spcPts val="432"/>
              </a:spcBef>
              <a:spcAft>
                <a:spcPts val="0"/>
              </a:spcAft>
              <a:buClr>
                <a:srgbClr val="0F4D7B"/>
              </a:buClr>
              <a:buSzPts val="1800"/>
              <a:buFont typeface="Noto Sans Symbols"/>
              <a:buChar char="✔"/>
              <a:defRPr b="0" i="0" sz="1800" u="none" cap="none" strike="noStrike">
                <a:solidFill>
                  <a:srgbClr val="0F4D7B"/>
                </a:solidFill>
                <a:latin typeface="Calibri"/>
                <a:ea typeface="Calibri"/>
                <a:cs typeface="Calibri"/>
                <a:sym typeface="Calibri"/>
              </a:defRPr>
            </a:lvl3pPr>
            <a:lvl4pPr indent="-330200" lvl="3" marL="1828800" marR="0" rtl="0" algn="l">
              <a:lnSpc>
                <a:spcPct val="100000"/>
              </a:lnSpc>
              <a:spcBef>
                <a:spcPts val="400"/>
              </a:spcBef>
              <a:spcAft>
                <a:spcPts val="0"/>
              </a:spcAft>
              <a:buClr>
                <a:srgbClr val="0F4D7B"/>
              </a:buClr>
              <a:buSzPts val="1600"/>
              <a:buFont typeface="Courier New"/>
              <a:buChar char="o"/>
              <a:defRPr b="0" i="0" sz="1600" u="none" cap="none" strike="noStrike">
                <a:solidFill>
                  <a:srgbClr val="0F4D7B"/>
                </a:solidFill>
                <a:latin typeface="Calibri"/>
                <a:ea typeface="Calibri"/>
                <a:cs typeface="Calibri"/>
                <a:sym typeface="Calibri"/>
              </a:defRPr>
            </a:lvl4pPr>
            <a:lvl5pPr indent="-317500" lvl="4" marL="2286000" marR="0" rtl="0" algn="l">
              <a:lnSpc>
                <a:spcPct val="100000"/>
              </a:lnSpc>
              <a:spcBef>
                <a:spcPts val="380"/>
              </a:spcBef>
              <a:spcAft>
                <a:spcPts val="0"/>
              </a:spcAft>
              <a:buClr>
                <a:srgbClr val="0F4D7B"/>
              </a:buClr>
              <a:buSzPts val="1400"/>
              <a:buFont typeface="Noto Sans Symbols"/>
              <a:buChar char="⮚"/>
              <a:defRPr b="0" i="0" sz="1400" u="none" cap="none" strike="noStrike">
                <a:solidFill>
                  <a:srgbClr val="0F4D7B"/>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Logo: HHS Symbol: Department of Health &amp; Human Services. USA." id="12" name="Google Shape;12;p1"/>
          <p:cNvPicPr preferRelativeResize="0"/>
          <p:nvPr/>
        </p:nvPicPr>
        <p:blipFill rotWithShape="1">
          <a:blip r:embed="rId1">
            <a:alphaModFix/>
          </a:blip>
          <a:srcRect b="0" l="0" r="0" t="0"/>
          <a:stretch/>
        </p:blipFill>
        <p:spPr>
          <a:xfrm>
            <a:off x="152400" y="5769866"/>
            <a:ext cx="707136" cy="707134"/>
          </a:xfrm>
          <a:prstGeom prst="rect">
            <a:avLst/>
          </a:prstGeom>
          <a:noFill/>
          <a:ln>
            <a:noFill/>
          </a:ln>
        </p:spPr>
      </p:pic>
      <p:cxnSp>
        <p:nvCxnSpPr>
          <p:cNvPr descr="&quot; &quot;" id="13" name="Google Shape;13;p1"/>
          <p:cNvCxnSpPr/>
          <p:nvPr/>
        </p:nvCxnSpPr>
        <p:spPr>
          <a:xfrm flipH="1" rot="10800000">
            <a:off x="838200" y="6355805"/>
            <a:ext cx="9525000" cy="545"/>
          </a:xfrm>
          <a:prstGeom prst="straightConnector1">
            <a:avLst/>
          </a:prstGeom>
          <a:noFill/>
          <a:ln cap="flat" cmpd="sng" w="19050">
            <a:solidFill>
              <a:srgbClr val="800000"/>
            </a:solidFill>
            <a:prstDash val="solid"/>
            <a:miter lim="800000"/>
            <a:headEnd len="sm" w="sm" type="none"/>
            <a:tailEnd len="sm" w="sm" type="none"/>
          </a:ln>
        </p:spPr>
      </p:cxnSp>
      <p:pic>
        <p:nvPicPr>
          <p:cNvPr id="14" name="Google Shape;14;p1" title="Office of Regional Operations"/>
          <p:cNvPicPr preferRelativeResize="0"/>
          <p:nvPr/>
        </p:nvPicPr>
        <p:blipFill rotWithShape="1">
          <a:blip r:embed="rId2">
            <a:alphaModFix/>
          </a:blip>
          <a:srcRect b="0" l="0" r="0" t="0"/>
          <a:stretch/>
        </p:blipFill>
        <p:spPr>
          <a:xfrm>
            <a:off x="10537234" y="5980808"/>
            <a:ext cx="1267443" cy="415656"/>
          </a:xfrm>
          <a:prstGeom prst="rect">
            <a:avLst/>
          </a:prstGeom>
          <a:noFill/>
          <a:ln>
            <a:noFill/>
          </a:ln>
        </p:spPr>
      </p:pic>
      <p:sp>
        <p:nvSpPr>
          <p:cNvPr descr="&quot; &quot;" id="15" name="Google Shape;15;p1"/>
          <p:cNvSpPr/>
          <p:nvPr/>
        </p:nvSpPr>
        <p:spPr>
          <a:xfrm>
            <a:off x="0" y="6477000"/>
            <a:ext cx="12192000" cy="381000"/>
          </a:xfrm>
          <a:prstGeom prst="rect">
            <a:avLst/>
          </a:prstGeom>
          <a:solidFill>
            <a:srgbClr val="0F4D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1"/>
          <p:cNvSpPr txBox="1"/>
          <p:nvPr>
            <p:ph idx="12" type="sldNum"/>
          </p:nvPr>
        </p:nvSpPr>
        <p:spPr>
          <a:xfrm>
            <a:off x="9272016" y="6490444"/>
            <a:ext cx="2743200" cy="38404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600" u="none" cap="none" strike="noStrike">
                <a:solidFill>
                  <a:schemeClr val="lt1"/>
                </a:solidFill>
                <a:latin typeface="Calibri"/>
                <a:ea typeface="Calibri"/>
                <a:cs typeface="Calibri"/>
                <a:sym typeface="Calibri"/>
              </a:defRPr>
            </a:lvl1pPr>
            <a:lvl2pPr indent="0" lvl="1" marL="0" marR="0" rtl="0" algn="r">
              <a:spcBef>
                <a:spcPts val="0"/>
              </a:spcBef>
              <a:buNone/>
              <a:defRPr b="1" i="0" sz="1600" u="none" cap="none" strike="noStrike">
                <a:solidFill>
                  <a:schemeClr val="lt1"/>
                </a:solidFill>
                <a:latin typeface="Calibri"/>
                <a:ea typeface="Calibri"/>
                <a:cs typeface="Calibri"/>
                <a:sym typeface="Calibri"/>
              </a:defRPr>
            </a:lvl2pPr>
            <a:lvl3pPr indent="0" lvl="2" marL="0" marR="0" rtl="0" algn="r">
              <a:spcBef>
                <a:spcPts val="0"/>
              </a:spcBef>
              <a:buNone/>
              <a:defRPr b="1" i="0" sz="1600" u="none" cap="none" strike="noStrike">
                <a:solidFill>
                  <a:schemeClr val="lt1"/>
                </a:solidFill>
                <a:latin typeface="Calibri"/>
                <a:ea typeface="Calibri"/>
                <a:cs typeface="Calibri"/>
                <a:sym typeface="Calibri"/>
              </a:defRPr>
            </a:lvl3pPr>
            <a:lvl4pPr indent="0" lvl="3" marL="0" marR="0" rtl="0" algn="r">
              <a:spcBef>
                <a:spcPts val="0"/>
              </a:spcBef>
              <a:buNone/>
              <a:defRPr b="1" i="0" sz="1600" u="none" cap="none" strike="noStrike">
                <a:solidFill>
                  <a:schemeClr val="lt1"/>
                </a:solidFill>
                <a:latin typeface="Calibri"/>
                <a:ea typeface="Calibri"/>
                <a:cs typeface="Calibri"/>
                <a:sym typeface="Calibri"/>
              </a:defRPr>
            </a:lvl4pPr>
            <a:lvl5pPr indent="0" lvl="4" marL="0" marR="0" rtl="0" algn="r">
              <a:spcBef>
                <a:spcPts val="0"/>
              </a:spcBef>
              <a:buNone/>
              <a:defRPr b="1" i="0" sz="1600" u="none" cap="none" strike="noStrike">
                <a:solidFill>
                  <a:schemeClr val="lt1"/>
                </a:solidFill>
                <a:latin typeface="Calibri"/>
                <a:ea typeface="Calibri"/>
                <a:cs typeface="Calibri"/>
                <a:sym typeface="Calibri"/>
              </a:defRPr>
            </a:lvl5pPr>
            <a:lvl6pPr indent="0" lvl="5" marL="0" marR="0" rtl="0" algn="r">
              <a:spcBef>
                <a:spcPts val="0"/>
              </a:spcBef>
              <a:buNone/>
              <a:defRPr b="1" i="0" sz="1600" u="none" cap="none" strike="noStrike">
                <a:solidFill>
                  <a:schemeClr val="lt1"/>
                </a:solidFill>
                <a:latin typeface="Calibri"/>
                <a:ea typeface="Calibri"/>
                <a:cs typeface="Calibri"/>
                <a:sym typeface="Calibri"/>
              </a:defRPr>
            </a:lvl6pPr>
            <a:lvl7pPr indent="0" lvl="6" marL="0" marR="0" rtl="0" algn="r">
              <a:spcBef>
                <a:spcPts val="0"/>
              </a:spcBef>
              <a:buNone/>
              <a:defRPr b="1" i="0" sz="1600" u="none" cap="none" strike="noStrike">
                <a:solidFill>
                  <a:schemeClr val="lt1"/>
                </a:solidFill>
                <a:latin typeface="Calibri"/>
                <a:ea typeface="Calibri"/>
                <a:cs typeface="Calibri"/>
                <a:sym typeface="Calibri"/>
              </a:defRPr>
            </a:lvl7pPr>
            <a:lvl8pPr indent="0" lvl="7" marL="0" marR="0" rtl="0" algn="r">
              <a:spcBef>
                <a:spcPts val="0"/>
              </a:spcBef>
              <a:buNone/>
              <a:defRPr b="1" i="0" sz="1600" u="none" cap="none" strike="noStrike">
                <a:solidFill>
                  <a:schemeClr val="lt1"/>
                </a:solidFill>
                <a:latin typeface="Calibri"/>
                <a:ea typeface="Calibri"/>
                <a:cs typeface="Calibri"/>
                <a:sym typeface="Calibri"/>
              </a:defRPr>
            </a:lvl8pPr>
            <a:lvl9pPr indent="0" lvl="8" marL="0" marR="0" rtl="0" algn="r">
              <a:spcBef>
                <a:spcPts val="0"/>
              </a:spcBef>
              <a:buNone/>
              <a:defRPr b="1" i="0" sz="16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330" name="Shape 330"/>
        <p:cNvGrpSpPr/>
        <p:nvPr/>
      </p:nvGrpSpPr>
      <p:grpSpPr>
        <a:xfrm>
          <a:off x="0" y="0"/>
          <a:ext cx="0" cy="0"/>
          <a:chOff x="0" y="0"/>
          <a:chExt cx="0" cy="0"/>
        </a:xfrm>
      </p:grpSpPr>
      <p:sp>
        <p:nvSpPr>
          <p:cNvPr id="331" name="Google Shape;331;p40"/>
          <p:cNvSpPr txBox="1"/>
          <p:nvPr>
            <p:ph type="title"/>
          </p:nvPr>
        </p:nvSpPr>
        <p:spPr>
          <a:xfrm>
            <a:off x="415600" y="521800"/>
            <a:ext cx="11360700" cy="8349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9pPr>
          </a:lstStyle>
          <a:p/>
        </p:txBody>
      </p:sp>
      <p:sp>
        <p:nvSpPr>
          <p:cNvPr id="332" name="Google Shape;332;p4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2"/>
              </a:buClr>
              <a:buSzPts val="2400"/>
              <a:buFont typeface="Lato"/>
              <a:buChar char="●"/>
              <a:defRPr sz="2400">
                <a:solidFill>
                  <a:schemeClr val="dk2"/>
                </a:solidFill>
                <a:latin typeface="Lato"/>
                <a:ea typeface="Lato"/>
                <a:cs typeface="Lato"/>
                <a:sym typeface="Lato"/>
              </a:defRPr>
            </a:lvl1pPr>
            <a:lvl2pPr indent="-349250" lvl="1" marL="9144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2pPr>
            <a:lvl3pPr indent="-349250" lvl="2" marL="13716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3pPr>
            <a:lvl4pPr indent="-349250" lvl="3" marL="18288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4pPr>
            <a:lvl5pPr indent="-349250" lvl="4" marL="22860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5pPr>
            <a:lvl6pPr indent="-349250" lvl="5" marL="27432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6pPr>
            <a:lvl7pPr indent="-349250" lvl="6" marL="32004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7pPr>
            <a:lvl8pPr indent="-349250" lvl="7" marL="3657600" rtl="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8pPr>
            <a:lvl9pPr indent="-349250" lvl="8" marL="4114800" rtl="0">
              <a:lnSpc>
                <a:spcPct val="115000"/>
              </a:lnSpc>
              <a:spcBef>
                <a:spcPts val="2100"/>
              </a:spcBef>
              <a:spcAft>
                <a:spcPts val="2100"/>
              </a:spcAft>
              <a:buClr>
                <a:schemeClr val="dk2"/>
              </a:buClr>
              <a:buSzPts val="1900"/>
              <a:buFont typeface="Lato"/>
              <a:buChar char="■"/>
              <a:defRPr sz="1900">
                <a:solidFill>
                  <a:schemeClr val="dk2"/>
                </a:solidFill>
                <a:latin typeface="Lato"/>
                <a:ea typeface="Lato"/>
                <a:cs typeface="Lato"/>
                <a:sym typeface="Lato"/>
              </a:defRPr>
            </a:lvl9pPr>
          </a:lstStyle>
          <a:p/>
        </p:txBody>
      </p:sp>
      <p:sp>
        <p:nvSpPr>
          <p:cNvPr id="333" name="Google Shape;333;p40"/>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latin typeface="Lato"/>
                <a:ea typeface="Lato"/>
                <a:cs typeface="Lato"/>
                <a:sym typeface="Lato"/>
              </a:defRPr>
            </a:lvl1pPr>
            <a:lvl2pPr lvl="1" rtl="0" algn="r">
              <a:buNone/>
              <a:defRPr sz="1300">
                <a:solidFill>
                  <a:schemeClr val="dk2"/>
                </a:solidFill>
                <a:latin typeface="Lato"/>
                <a:ea typeface="Lato"/>
                <a:cs typeface="Lato"/>
                <a:sym typeface="Lato"/>
              </a:defRPr>
            </a:lvl2pPr>
            <a:lvl3pPr lvl="2" rtl="0" algn="r">
              <a:buNone/>
              <a:defRPr sz="1300">
                <a:solidFill>
                  <a:schemeClr val="dk2"/>
                </a:solidFill>
                <a:latin typeface="Lato"/>
                <a:ea typeface="Lato"/>
                <a:cs typeface="Lato"/>
                <a:sym typeface="Lato"/>
              </a:defRPr>
            </a:lvl3pPr>
            <a:lvl4pPr lvl="3" rtl="0" algn="r">
              <a:buNone/>
              <a:defRPr sz="1300">
                <a:solidFill>
                  <a:schemeClr val="dk2"/>
                </a:solidFill>
                <a:latin typeface="Lato"/>
                <a:ea typeface="Lato"/>
                <a:cs typeface="Lato"/>
                <a:sym typeface="Lato"/>
              </a:defRPr>
            </a:lvl4pPr>
            <a:lvl5pPr lvl="4" rtl="0" algn="r">
              <a:buNone/>
              <a:defRPr sz="1300">
                <a:solidFill>
                  <a:schemeClr val="dk2"/>
                </a:solidFill>
                <a:latin typeface="Lato"/>
                <a:ea typeface="Lato"/>
                <a:cs typeface="Lato"/>
                <a:sym typeface="Lato"/>
              </a:defRPr>
            </a:lvl5pPr>
            <a:lvl6pPr lvl="5" rtl="0" algn="r">
              <a:buNone/>
              <a:defRPr sz="1300">
                <a:solidFill>
                  <a:schemeClr val="dk2"/>
                </a:solidFill>
                <a:latin typeface="Lato"/>
                <a:ea typeface="Lato"/>
                <a:cs typeface="Lato"/>
                <a:sym typeface="Lato"/>
              </a:defRPr>
            </a:lvl6pPr>
            <a:lvl7pPr lvl="6" rtl="0" algn="r">
              <a:buNone/>
              <a:defRPr sz="1300">
                <a:solidFill>
                  <a:schemeClr val="dk2"/>
                </a:solidFill>
                <a:latin typeface="Lato"/>
                <a:ea typeface="Lato"/>
                <a:cs typeface="Lato"/>
                <a:sym typeface="Lato"/>
              </a:defRPr>
            </a:lvl7pPr>
            <a:lvl8pPr lvl="7" rtl="0" algn="r">
              <a:buNone/>
              <a:defRPr sz="1300">
                <a:solidFill>
                  <a:schemeClr val="dk2"/>
                </a:solidFill>
                <a:latin typeface="Lato"/>
                <a:ea typeface="Lato"/>
                <a:cs typeface="Lato"/>
                <a:sym typeface="Lato"/>
              </a:defRPr>
            </a:lvl8pPr>
            <a:lvl9pPr lvl="8" rtl="0" algn="r">
              <a:buNone/>
              <a:defRPr sz="13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53"/>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8" name="Google Shape;388;p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9" name="Google Shape;389;p53"/>
          <p:cNvSpPr txBox="1"/>
          <p:nvPr>
            <p:ph idx="10" type="dt"/>
          </p:nvPr>
        </p:nvSpPr>
        <p:spPr>
          <a:xfrm>
            <a:off x="838200" y="6356352"/>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0" name="Google Shape;390;p53"/>
          <p:cNvSpPr txBox="1"/>
          <p:nvPr>
            <p:ph idx="11" type="ftr"/>
          </p:nvPr>
        </p:nvSpPr>
        <p:spPr>
          <a:xfrm>
            <a:off x="4038600" y="6356352"/>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1" name="Google Shape;391;p53"/>
          <p:cNvSpPr txBox="1"/>
          <p:nvPr>
            <p:ph idx="12" type="sldNum"/>
          </p:nvPr>
        </p:nvSpPr>
        <p:spPr>
          <a:xfrm>
            <a:off x="8610600" y="6356352"/>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92" name="Google Shape;392;p53"/>
          <p:cNvPicPr preferRelativeResize="0"/>
          <p:nvPr/>
        </p:nvPicPr>
        <p:blipFill rotWithShape="1">
          <a:blip r:embed="rId1">
            <a:alphaModFix/>
          </a:blip>
          <a:srcRect b="0" l="0" r="0" t="0"/>
          <a:stretch/>
        </p:blipFill>
        <p:spPr>
          <a:xfrm>
            <a:off x="5695949" y="5918076"/>
            <a:ext cx="800101" cy="81610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hyperlink" Target="https://digitalequitycenter.org/request-devic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hyperlink" Target="http://www.digitalequitycenter.org/" TargetMode="External"/><Relationship Id="rId4" Type="http://schemas.openxmlformats.org/officeDocument/2006/relationships/hyperlink" Target="mailto:info@digitalequitycenter.org" TargetMode="External"/><Relationship Id="rId5"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0.xml"/><Relationship Id="rId3" Type="http://schemas.openxmlformats.org/officeDocument/2006/relationships/hyperlink" Target="https://www.cdc.gov/aging/publications/features/lonely-older-adult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7.xml"/><Relationship Id="rId3" Type="http://schemas.openxmlformats.org/officeDocument/2006/relationships/hyperlink" Target="mailto:Timothy.M.Hesselton@Hitchcock.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2.jpg"/><Relationship Id="rId5" Type="http://schemas.openxmlformats.org/officeDocument/2006/relationships/image" Target="../media/image3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8.xml"/><Relationship Id="rId3" Type="http://schemas.openxmlformats.org/officeDocument/2006/relationships/hyperlink" Target="mailto:Timothy.M.Hesselton@Hitchcock.org" TargetMode="External"/><Relationship Id="rId4" Type="http://schemas.openxmlformats.org/officeDocument/2006/relationships/hyperlink" Target="mailto:Arlene.Lugo@ct.gov" TargetMode="External"/><Relationship Id="rId5" Type="http://schemas.openxmlformats.org/officeDocument/2006/relationships/hyperlink" Target="mailto:Patricia.Richardson@ct.gov" TargetMode="External"/><Relationship Id="rId6" Type="http://schemas.openxmlformats.org/officeDocument/2006/relationships/hyperlink" Target="mailto:susan@digitalequitycenter.org" TargetMode="External"/><Relationship Id="rId7" Type="http://schemas.openxmlformats.org/officeDocument/2006/relationships/hyperlink" Target="http://www.digitalequitycenter.org/" TargetMode="External"/><Relationship Id="rId8" Type="http://schemas.openxmlformats.org/officeDocument/2006/relationships/hyperlink" Target="mailto:info@digitalequitycenter.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9.xml"/><Relationship Id="rId3" Type="http://schemas.openxmlformats.org/officeDocument/2006/relationships/image" Target="../media/image47.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1.xml"/><Relationship Id="rId3" Type="http://schemas.openxmlformats.org/officeDocument/2006/relationships/image" Target="../media/image8.jp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2.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22.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6" name="Shape 476"/>
        <p:cNvGrpSpPr/>
        <p:nvPr/>
      </p:nvGrpSpPr>
      <p:grpSpPr>
        <a:xfrm>
          <a:off x="0" y="0"/>
          <a:ext cx="0" cy="0"/>
          <a:chOff x="0" y="0"/>
          <a:chExt cx="0" cy="0"/>
        </a:xfrm>
      </p:grpSpPr>
      <p:sp>
        <p:nvSpPr>
          <p:cNvPr id="477" name="Google Shape;477;p66"/>
          <p:cNvSpPr txBox="1"/>
          <p:nvPr>
            <p:ph type="ctrTitle"/>
          </p:nvPr>
        </p:nvSpPr>
        <p:spPr>
          <a:xfrm>
            <a:off x="4128450" y="1633425"/>
            <a:ext cx="3935100" cy="168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Clr>
                <a:srgbClr val="0F4D7B"/>
              </a:buClr>
              <a:buSzPts val="3870"/>
              <a:buFont typeface="Calibri"/>
              <a:buNone/>
            </a:pPr>
            <a:r>
              <a:rPr lang="en-US" sz="2570">
                <a:solidFill>
                  <a:srgbClr val="FFFFFF"/>
                </a:solidFill>
                <a:latin typeface="Calibri"/>
                <a:ea typeface="Calibri"/>
                <a:cs typeface="Calibri"/>
                <a:sym typeface="Calibri"/>
              </a:rPr>
              <a:t>Using Technology for Connection &amp; Well-being</a:t>
            </a:r>
            <a:endParaRPr sz="2570">
              <a:solidFill>
                <a:srgbClr val="FFFFFF"/>
              </a:solidFill>
              <a:latin typeface="Calibri"/>
              <a:ea typeface="Calibri"/>
              <a:cs typeface="Calibri"/>
              <a:sym typeface="Calibri"/>
            </a:endParaRPr>
          </a:p>
        </p:txBody>
      </p:sp>
      <p:sp>
        <p:nvSpPr>
          <p:cNvPr id="478" name="Google Shape;478;p66"/>
          <p:cNvSpPr txBox="1"/>
          <p:nvPr>
            <p:ph idx="1" type="subTitle"/>
          </p:nvPr>
        </p:nvSpPr>
        <p:spPr>
          <a:xfrm>
            <a:off x="4128458" y="3315817"/>
            <a:ext cx="3935100" cy="12888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sz="2000">
                <a:latin typeface="Calibri"/>
                <a:ea typeface="Calibri"/>
                <a:cs typeface="Calibri"/>
                <a:sym typeface="Calibri"/>
              </a:rPr>
              <a:t> A Panel Presentation from programs in CT, ME &amp; NH</a:t>
            </a:r>
            <a:endParaRPr sz="2000">
              <a:latin typeface="Calibri"/>
              <a:ea typeface="Calibri"/>
              <a:cs typeface="Calibri"/>
              <a:sym typeface="Calibri"/>
            </a:endParaRPr>
          </a:p>
          <a:p>
            <a:pPr indent="0" lvl="0" marL="0" rtl="0" algn="ctr">
              <a:spcBef>
                <a:spcPts val="0"/>
              </a:spcBef>
              <a:spcAft>
                <a:spcPts val="0"/>
              </a:spcAft>
              <a:buNone/>
            </a:pPr>
            <a:r>
              <a:t/>
            </a:r>
            <a:endParaRPr sz="1500"/>
          </a:p>
          <a:p>
            <a:pPr indent="0" lvl="0" marL="0" rtl="0" algn="ctr">
              <a:spcBef>
                <a:spcPts val="0"/>
              </a:spcBef>
              <a:spcAft>
                <a:spcPts val="0"/>
              </a:spcAft>
              <a:buNone/>
            </a:pPr>
            <a:r>
              <a:rPr lang="en-US" sz="1500"/>
              <a:t>The New England Rural </a:t>
            </a:r>
            <a:endParaRPr sz="1500"/>
          </a:p>
          <a:p>
            <a:pPr indent="0" lvl="0" marL="0" rtl="0" algn="ctr">
              <a:spcBef>
                <a:spcPts val="0"/>
              </a:spcBef>
              <a:spcAft>
                <a:spcPts val="0"/>
              </a:spcAft>
              <a:buNone/>
            </a:pPr>
            <a:r>
              <a:rPr lang="en-US" sz="1500"/>
              <a:t>Health Association</a:t>
            </a:r>
            <a:endParaRPr sz="1500"/>
          </a:p>
        </p:txBody>
      </p:sp>
      <p:pic>
        <p:nvPicPr>
          <p:cNvPr id="479" name="Google Shape;479;p66"/>
          <p:cNvPicPr preferRelativeResize="0"/>
          <p:nvPr/>
        </p:nvPicPr>
        <p:blipFill>
          <a:blip r:embed="rId3">
            <a:alphaModFix/>
          </a:blip>
          <a:stretch>
            <a:fillRect/>
          </a:stretch>
        </p:blipFill>
        <p:spPr>
          <a:xfrm>
            <a:off x="643367" y="672933"/>
            <a:ext cx="2055444" cy="2096600"/>
          </a:xfrm>
          <a:prstGeom prst="rect">
            <a:avLst/>
          </a:prstGeom>
          <a:noFill/>
          <a:ln>
            <a:noFill/>
          </a:ln>
        </p:spPr>
      </p:pic>
      <p:pic>
        <p:nvPicPr>
          <p:cNvPr id="480" name="Google Shape;480;p66"/>
          <p:cNvPicPr preferRelativeResize="0"/>
          <p:nvPr/>
        </p:nvPicPr>
        <p:blipFill>
          <a:blip r:embed="rId3">
            <a:alphaModFix/>
          </a:blip>
          <a:stretch>
            <a:fillRect/>
          </a:stretch>
        </p:blipFill>
        <p:spPr>
          <a:xfrm>
            <a:off x="9493192" y="810833"/>
            <a:ext cx="2055444" cy="209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9" name="Shape 559"/>
        <p:cNvGrpSpPr/>
        <p:nvPr/>
      </p:nvGrpSpPr>
      <p:grpSpPr>
        <a:xfrm>
          <a:off x="0" y="0"/>
          <a:ext cx="0" cy="0"/>
          <a:chOff x="0" y="0"/>
          <a:chExt cx="0" cy="0"/>
        </a:xfrm>
      </p:grpSpPr>
      <p:sp>
        <p:nvSpPr>
          <p:cNvPr id="560" name="Google Shape;560;p75"/>
          <p:cNvSpPr txBox="1"/>
          <p:nvPr>
            <p:ph type="title"/>
          </p:nvPr>
        </p:nvSpPr>
        <p:spPr>
          <a:xfrm>
            <a:off x="679400" y="1898500"/>
            <a:ext cx="10833300" cy="239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Welcome Panelist Speakers!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564" name="Shape 564"/>
        <p:cNvGrpSpPr/>
        <p:nvPr/>
      </p:nvGrpSpPr>
      <p:grpSpPr>
        <a:xfrm>
          <a:off x="0" y="0"/>
          <a:ext cx="0" cy="0"/>
          <a:chOff x="0" y="0"/>
          <a:chExt cx="0" cy="0"/>
        </a:xfrm>
      </p:grpSpPr>
      <p:pic>
        <p:nvPicPr>
          <p:cNvPr id="565" name="Google Shape;565;p76"/>
          <p:cNvPicPr preferRelativeResize="0"/>
          <p:nvPr/>
        </p:nvPicPr>
        <p:blipFill rotWithShape="1">
          <a:blip r:embed="rId3">
            <a:alphaModFix/>
          </a:blip>
          <a:srcRect b="0" l="0" r="0" t="0"/>
          <a:stretch/>
        </p:blipFill>
        <p:spPr>
          <a:xfrm>
            <a:off x="3124200" y="304800"/>
            <a:ext cx="5333999" cy="3000376"/>
          </a:xfrm>
          <a:prstGeom prst="rect">
            <a:avLst/>
          </a:prstGeom>
          <a:noFill/>
          <a:ln>
            <a:noFill/>
          </a:ln>
        </p:spPr>
      </p:pic>
      <p:sp>
        <p:nvSpPr>
          <p:cNvPr id="566" name="Google Shape;566;p76"/>
          <p:cNvSpPr txBox="1"/>
          <p:nvPr/>
        </p:nvSpPr>
        <p:spPr>
          <a:xfrm>
            <a:off x="228600" y="5638800"/>
            <a:ext cx="117348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Goal: To close the Digital Divide in Maine and across the United States</a:t>
            </a:r>
            <a:endParaRPr/>
          </a:p>
        </p:txBody>
      </p:sp>
      <p:sp>
        <p:nvSpPr>
          <p:cNvPr id="567" name="Google Shape;567;p76"/>
          <p:cNvSpPr txBox="1"/>
          <p:nvPr/>
        </p:nvSpPr>
        <p:spPr>
          <a:xfrm>
            <a:off x="1866900" y="4056489"/>
            <a:ext cx="8458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chemeClr val="lt1"/>
                </a:solidFill>
                <a:latin typeface="Calibri"/>
                <a:ea typeface="Calibri"/>
                <a:cs typeface="Calibri"/>
                <a:sym typeface="Calibri"/>
              </a:rPr>
              <a:t>Maine Digital Inclusion Initiative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1B3B"/>
        </a:solidFill>
      </p:bgPr>
    </p:bg>
    <p:spTree>
      <p:nvGrpSpPr>
        <p:cNvPr id="571" name="Shape 571"/>
        <p:cNvGrpSpPr/>
        <p:nvPr/>
      </p:nvGrpSpPr>
      <p:grpSpPr>
        <a:xfrm>
          <a:off x="0" y="0"/>
          <a:ext cx="0" cy="0"/>
          <a:chOff x="0" y="0"/>
          <a:chExt cx="0" cy="0"/>
        </a:xfrm>
      </p:grpSpPr>
      <p:sp>
        <p:nvSpPr>
          <p:cNvPr id="572" name="Google Shape;572;p77"/>
          <p:cNvSpPr/>
          <p:nvPr/>
        </p:nvSpPr>
        <p:spPr>
          <a:xfrm>
            <a:off x="533400" y="533400"/>
            <a:ext cx="11125200" cy="5786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4000">
                <a:solidFill>
                  <a:schemeClr val="lt1"/>
                </a:solidFill>
                <a:latin typeface="Calibri"/>
                <a:ea typeface="Calibri"/>
                <a:cs typeface="Calibri"/>
                <a:sym typeface="Calibri"/>
              </a:rPr>
              <a:t>What is Digital Equity and Digital Inclusion?</a:t>
            </a:r>
            <a:endParaRPr/>
          </a:p>
          <a:p>
            <a:pPr indent="0" lvl="0" marL="0" marR="0" rtl="0" algn="l">
              <a:spcBef>
                <a:spcPts val="0"/>
              </a:spcBef>
              <a:spcAft>
                <a:spcPts val="0"/>
              </a:spcAft>
              <a:buNone/>
            </a:pPr>
            <a:r>
              <a:t/>
            </a:r>
            <a:endParaRPr b="1" i="1" sz="2400">
              <a:solidFill>
                <a:schemeClr val="lt1"/>
              </a:solidFill>
              <a:latin typeface="Calibri"/>
              <a:ea typeface="Calibri"/>
              <a:cs typeface="Calibri"/>
              <a:sym typeface="Calibri"/>
            </a:endParaRPr>
          </a:p>
          <a:p>
            <a:pPr indent="0" lvl="0" marL="0" marR="0" rtl="0" algn="l">
              <a:spcBef>
                <a:spcPts val="0"/>
              </a:spcBef>
              <a:spcAft>
                <a:spcPts val="0"/>
              </a:spcAft>
              <a:buNone/>
            </a:pPr>
            <a:r>
              <a:rPr b="1" i="1" lang="en-US" sz="2400">
                <a:solidFill>
                  <a:schemeClr val="lt1"/>
                </a:solidFill>
                <a:latin typeface="Calibri"/>
                <a:ea typeface="Calibri"/>
                <a:cs typeface="Calibri"/>
                <a:sym typeface="Calibri"/>
              </a:rPr>
              <a:t>Definition: </a:t>
            </a:r>
            <a:r>
              <a:rPr lang="en-US" sz="2400">
                <a:solidFill>
                  <a:schemeClr val="lt1"/>
                </a:solidFill>
                <a:latin typeface="Calibri"/>
                <a:ea typeface="Calibri"/>
                <a:cs typeface="Calibri"/>
                <a:sym typeface="Calibri"/>
              </a:rPr>
              <a:t>Digital Equity is a condition in which all individuals and communities have the information technology capacity needed for full participation in our society, democracy and economy.  </a:t>
            </a:r>
            <a:endParaRPr/>
          </a:p>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Digital Equity is necessary for civic and cultural participation, employment, lifelong learning, and access to essential services.</a:t>
            </a:r>
            <a:endParaRPr/>
          </a:p>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rPr b="1" i="1" lang="en-US" sz="2400">
                <a:solidFill>
                  <a:schemeClr val="lt1"/>
                </a:solidFill>
                <a:latin typeface="Calibri"/>
                <a:ea typeface="Calibri"/>
                <a:cs typeface="Calibri"/>
                <a:sym typeface="Calibri"/>
              </a:rPr>
              <a:t>Definition: </a:t>
            </a:r>
            <a:r>
              <a:rPr lang="en-US" sz="2400">
                <a:solidFill>
                  <a:schemeClr val="lt1"/>
                </a:solidFill>
                <a:latin typeface="Calibri"/>
                <a:ea typeface="Calibri"/>
                <a:cs typeface="Calibri"/>
                <a:sym typeface="Calibri"/>
              </a:rPr>
              <a:t>Digital Inclusion includes:</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Affordable Broadband</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Affordable Equipment</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Digital Literacy Training</a:t>
            </a:r>
            <a:endParaRPr/>
          </a:p>
          <a:p>
            <a:pPr indent="-342900" lvl="1" marL="8001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Public Computer Access</a:t>
            </a:r>
            <a:endParaRPr b="0" i="0" sz="24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77"/>
          <p:cNvSpPr txBox="1"/>
          <p:nvPr>
            <p:ph idx="12" type="sldNum"/>
          </p:nvPr>
        </p:nvSpPr>
        <p:spPr>
          <a:xfrm>
            <a:off x="11557000" y="6324600"/>
            <a:ext cx="4065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577" name="Shape 577"/>
        <p:cNvGrpSpPr/>
        <p:nvPr/>
      </p:nvGrpSpPr>
      <p:grpSpPr>
        <a:xfrm>
          <a:off x="0" y="0"/>
          <a:ext cx="0" cy="0"/>
          <a:chOff x="0" y="0"/>
          <a:chExt cx="0" cy="0"/>
        </a:xfrm>
      </p:grpSpPr>
      <p:sp>
        <p:nvSpPr>
          <p:cNvPr id="578" name="Google Shape;578;p78"/>
          <p:cNvSpPr/>
          <p:nvPr/>
        </p:nvSpPr>
        <p:spPr>
          <a:xfrm>
            <a:off x="1295400" y="1447800"/>
            <a:ext cx="7848600" cy="410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solidFill>
                <a:schemeClr val="lt1"/>
              </a:solidFill>
              <a:latin typeface="Calibri"/>
              <a:ea typeface="Calibri"/>
              <a:cs typeface="Calibri"/>
              <a:sym typeface="Calibri"/>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University of Maine </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Maine State Library and 230 local libraries</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Adult Education programs</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Older Adult agencies</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Economic Development organizations</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Maine Dept. of Economic &amp; Community Development, Maine Dept. of Labor, Maine Dept. of Education, ConnectMaine Authority</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And many others</a:t>
            </a:r>
            <a:endParaRPr/>
          </a:p>
        </p:txBody>
      </p:sp>
      <p:sp>
        <p:nvSpPr>
          <p:cNvPr id="579" name="Google Shape;579;p78"/>
          <p:cNvSpPr txBox="1"/>
          <p:nvPr>
            <p:ph idx="12" type="sldNum"/>
          </p:nvPr>
        </p:nvSpPr>
        <p:spPr>
          <a:xfrm>
            <a:off x="11506200" y="6248400"/>
            <a:ext cx="4065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0" name="Google Shape;580;p78"/>
          <p:cNvSpPr txBox="1"/>
          <p:nvPr/>
        </p:nvSpPr>
        <p:spPr>
          <a:xfrm>
            <a:off x="3429000" y="593497"/>
            <a:ext cx="4900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Calibri"/>
                <a:ea typeface="Calibri"/>
                <a:cs typeface="Calibri"/>
                <a:sym typeface="Calibri"/>
              </a:rPr>
              <a:t>Collaborating Partners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584" name="Shape 584"/>
        <p:cNvGrpSpPr/>
        <p:nvPr/>
      </p:nvGrpSpPr>
      <p:grpSpPr>
        <a:xfrm>
          <a:off x="0" y="0"/>
          <a:ext cx="0" cy="0"/>
          <a:chOff x="0" y="0"/>
          <a:chExt cx="0" cy="0"/>
        </a:xfrm>
      </p:grpSpPr>
      <p:sp>
        <p:nvSpPr>
          <p:cNvPr id="585" name="Google Shape;585;p79"/>
          <p:cNvSpPr txBox="1"/>
          <p:nvPr>
            <p:ph type="title"/>
          </p:nvPr>
        </p:nvSpPr>
        <p:spPr>
          <a:xfrm>
            <a:off x="1600200" y="1905000"/>
            <a:ext cx="7772400" cy="2743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Open Sans"/>
              <a:buNone/>
            </a:pPr>
            <a:r>
              <a:rPr lang="en-US">
                <a:solidFill>
                  <a:schemeClr val="lt1"/>
                </a:solidFill>
              </a:rPr>
              <a:t>For Work &amp; Business</a:t>
            </a:r>
            <a:br>
              <a:rPr lang="en-US">
                <a:solidFill>
                  <a:schemeClr val="lt1"/>
                </a:solidFill>
              </a:rPr>
            </a:br>
            <a:r>
              <a:rPr lang="en-US">
                <a:solidFill>
                  <a:schemeClr val="lt1"/>
                </a:solidFill>
              </a:rPr>
              <a:t>Aging Well with Technology</a:t>
            </a:r>
            <a:br>
              <a:rPr lang="en-US">
                <a:solidFill>
                  <a:schemeClr val="lt1"/>
                </a:solidFill>
              </a:rPr>
            </a:br>
            <a:r>
              <a:rPr lang="en-US">
                <a:solidFill>
                  <a:schemeClr val="lt1"/>
                </a:solidFill>
              </a:rPr>
              <a:t>For Home &amp; Education</a:t>
            </a:r>
            <a:endParaRPr/>
          </a:p>
        </p:txBody>
      </p:sp>
      <p:sp>
        <p:nvSpPr>
          <p:cNvPr id="586" name="Google Shape;586;p79"/>
          <p:cNvSpPr txBox="1"/>
          <p:nvPr>
            <p:ph idx="12" type="sldNum"/>
          </p:nvPr>
        </p:nvSpPr>
        <p:spPr>
          <a:xfrm>
            <a:off x="11523233" y="6400800"/>
            <a:ext cx="2286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7" name="Google Shape;587;p79"/>
          <p:cNvSpPr txBox="1"/>
          <p:nvPr/>
        </p:nvSpPr>
        <p:spPr>
          <a:xfrm>
            <a:off x="2286000" y="1219200"/>
            <a:ext cx="6553200" cy="8016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Class Offerings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591" name="Shape 591"/>
        <p:cNvGrpSpPr/>
        <p:nvPr/>
      </p:nvGrpSpPr>
      <p:grpSpPr>
        <a:xfrm>
          <a:off x="0" y="0"/>
          <a:ext cx="0" cy="0"/>
          <a:chOff x="0" y="0"/>
          <a:chExt cx="0" cy="0"/>
        </a:xfrm>
      </p:grpSpPr>
      <p:sp>
        <p:nvSpPr>
          <p:cNvPr id="592" name="Google Shape;592;p80"/>
          <p:cNvSpPr txBox="1"/>
          <p:nvPr/>
        </p:nvSpPr>
        <p:spPr>
          <a:xfrm>
            <a:off x="3352800" y="704195"/>
            <a:ext cx="48006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Calibri"/>
                <a:ea typeface="Calibri"/>
                <a:cs typeface="Calibri"/>
                <a:sym typeface="Calibri"/>
              </a:rPr>
              <a:t>Measuring Outcomes</a:t>
            </a:r>
            <a:endParaRPr/>
          </a:p>
        </p:txBody>
      </p:sp>
      <p:sp>
        <p:nvSpPr>
          <p:cNvPr id="593" name="Google Shape;593;p80"/>
          <p:cNvSpPr txBox="1"/>
          <p:nvPr>
            <p:ph idx="12" type="sldNum"/>
          </p:nvPr>
        </p:nvSpPr>
        <p:spPr>
          <a:xfrm>
            <a:off x="11582400" y="6248400"/>
            <a:ext cx="3303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4" name="Google Shape;594;p80"/>
          <p:cNvSpPr txBox="1"/>
          <p:nvPr/>
        </p:nvSpPr>
        <p:spPr>
          <a:xfrm>
            <a:off x="10160" y="1752600"/>
            <a:ext cx="11851500" cy="4402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Economic Opportunity:</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Does digital literacy training increase workforce skills training which increase </a:t>
            </a:r>
            <a:endParaRPr/>
          </a:p>
          <a:p>
            <a:pPr indent="0" lvl="1" marL="457200" marR="0" rtl="0" algn="l">
              <a:spcBef>
                <a:spcPts val="0"/>
              </a:spcBef>
              <a:spcAft>
                <a:spcPts val="0"/>
              </a:spcAft>
              <a:buNone/>
            </a:pPr>
            <a:r>
              <a:rPr b="0" i="0" lang="en-US" sz="2400" u="none" cap="none" strike="noStrike">
                <a:solidFill>
                  <a:schemeClr val="lt1"/>
                </a:solidFill>
                <a:latin typeface="Calibri"/>
                <a:ea typeface="Calibri"/>
                <a:cs typeface="Calibri"/>
                <a:sym typeface="Calibri"/>
              </a:rPr>
              <a:t>	employability?</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Does it improve job seeking skills and create a more highly skilled, job ready workforce?</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Does it increase access to educational attainment?</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  Aging-in-Place:</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Can older adults remain in their homes as they grow older with the use of technology </a:t>
            </a:r>
            <a:endParaRPr/>
          </a:p>
          <a:p>
            <a:pPr indent="0" lvl="1" marL="457200" marR="0" rtl="0" algn="l">
              <a:spcBef>
                <a:spcPts val="0"/>
              </a:spcBef>
              <a:spcAft>
                <a:spcPts val="0"/>
              </a:spcAft>
              <a:buNone/>
            </a:pPr>
            <a:r>
              <a:rPr b="0" i="0" lang="en-US" sz="2400" u="none" cap="none" strike="noStrike">
                <a:solidFill>
                  <a:schemeClr val="lt1"/>
                </a:solidFill>
                <a:latin typeface="Calibri"/>
                <a:ea typeface="Calibri"/>
                <a:cs typeface="Calibri"/>
                <a:sym typeface="Calibri"/>
              </a:rPr>
              <a:t>	tools?</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Can it reduce isolation and loneliness?</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Does the use of technology (telehealth) improve health outcomes?</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598" name="Shape 598"/>
        <p:cNvGrpSpPr/>
        <p:nvPr/>
      </p:nvGrpSpPr>
      <p:grpSpPr>
        <a:xfrm>
          <a:off x="0" y="0"/>
          <a:ext cx="0" cy="0"/>
          <a:chOff x="0" y="0"/>
          <a:chExt cx="0" cy="0"/>
        </a:xfrm>
      </p:grpSpPr>
      <p:sp>
        <p:nvSpPr>
          <p:cNvPr id="599" name="Google Shape;599;p81"/>
          <p:cNvSpPr txBox="1"/>
          <p:nvPr>
            <p:ph idx="12" type="sldNum"/>
          </p:nvPr>
        </p:nvSpPr>
        <p:spPr>
          <a:xfrm>
            <a:off x="11353800" y="6172200"/>
            <a:ext cx="4827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0" name="Google Shape;600;p81"/>
          <p:cNvSpPr txBox="1"/>
          <p:nvPr/>
        </p:nvSpPr>
        <p:spPr>
          <a:xfrm>
            <a:off x="609600" y="951042"/>
            <a:ext cx="10972800" cy="1258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Maine Digital Inclusion Initiative </a:t>
            </a:r>
            <a:endParaRPr/>
          </a:p>
          <a:p>
            <a:pPr indent="0" lvl="0" marL="0" marR="0" rtl="0" algn="ctr">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Statistics</a:t>
            </a:r>
            <a:endParaRPr/>
          </a:p>
        </p:txBody>
      </p:sp>
      <p:sp>
        <p:nvSpPr>
          <p:cNvPr id="601" name="Google Shape;601;p81"/>
          <p:cNvSpPr txBox="1"/>
          <p:nvPr/>
        </p:nvSpPr>
        <p:spPr>
          <a:xfrm>
            <a:off x="228600" y="2630666"/>
            <a:ext cx="11734800" cy="32940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64% of students are 50-years and older, 27% are 70-years old and older, 8% are 80 years old and older!</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42% of students have a high-school diploma or less</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24% of students are unemployed</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33% of students are retired	</a:t>
            </a:r>
            <a:endParaRPr/>
          </a:p>
          <a:p>
            <a:pPr indent="-342900" lvl="0" marL="342900" marR="0" rtl="0" algn="l">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43% of students have a family median income of $34,999 or less</a:t>
            </a:r>
            <a:endParaRPr/>
          </a:p>
          <a:p>
            <a:pPr indent="0" lvl="0" marL="0" marR="0" rtl="0" algn="l">
              <a:spcBef>
                <a:spcPts val="0"/>
              </a:spcBef>
              <a:spcAft>
                <a:spcPts val="0"/>
              </a:spcAft>
              <a:buNone/>
            </a:pPr>
            <a:r>
              <a:t/>
            </a:r>
            <a:endParaRPr sz="40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605" name="Shape 605"/>
        <p:cNvGrpSpPr/>
        <p:nvPr/>
      </p:nvGrpSpPr>
      <p:grpSpPr>
        <a:xfrm>
          <a:off x="0" y="0"/>
          <a:ext cx="0" cy="0"/>
          <a:chOff x="0" y="0"/>
          <a:chExt cx="0" cy="0"/>
        </a:xfrm>
      </p:grpSpPr>
      <p:sp>
        <p:nvSpPr>
          <p:cNvPr id="606" name="Google Shape;606;p82"/>
          <p:cNvSpPr txBox="1"/>
          <p:nvPr>
            <p:ph type="title"/>
          </p:nvPr>
        </p:nvSpPr>
        <p:spPr>
          <a:xfrm>
            <a:off x="228600" y="2232455"/>
            <a:ext cx="11734800" cy="3544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2800"/>
              <a:buFont typeface="Open Sans"/>
              <a:buNone/>
            </a:pPr>
            <a:r>
              <a:rPr lang="en-US" sz="2800">
                <a:solidFill>
                  <a:schemeClr val="lt1"/>
                </a:solidFill>
              </a:rPr>
              <a:t>NDEC provides no cost or low cost tablets to Maine residents who are of low to moderate income. There is a limited supply.</a:t>
            </a:r>
            <a:br>
              <a:rPr lang="en-US" sz="2800">
                <a:solidFill>
                  <a:schemeClr val="lt1"/>
                </a:solidFill>
              </a:rPr>
            </a:br>
            <a:br>
              <a:rPr lang="en-US" sz="2800">
                <a:solidFill>
                  <a:schemeClr val="lt1"/>
                </a:solidFill>
              </a:rPr>
            </a:br>
            <a:r>
              <a:rPr lang="en-US" sz="2200">
                <a:solidFill>
                  <a:schemeClr val="lt1"/>
                </a:solidFill>
              </a:rPr>
              <a:t>To request a device for you or someone that you know, please go to </a:t>
            </a:r>
            <a:r>
              <a:rPr lang="en-US" sz="2200" u="sng">
                <a:solidFill>
                  <a:schemeClr val="lt1"/>
                </a:solidFill>
                <a:hlinkClick r:id="rId3">
                  <a:extLst>
                    <a:ext uri="{A12FA001-AC4F-418D-AE19-62706E023703}">
                      <ahyp:hlinkClr val="tx"/>
                    </a:ext>
                  </a:extLst>
                </a:hlinkClick>
              </a:rPr>
              <a:t>https://digitalequitycenter.org/request-device/</a:t>
            </a:r>
            <a:r>
              <a:rPr lang="en-US" sz="2200">
                <a:solidFill>
                  <a:schemeClr val="lt1"/>
                </a:solidFill>
              </a:rPr>
              <a:t>or call (207) 259-5010.</a:t>
            </a:r>
            <a:br>
              <a:rPr lang="en-US" sz="2200">
                <a:solidFill>
                  <a:schemeClr val="lt1"/>
                </a:solidFill>
              </a:rPr>
            </a:br>
            <a:br>
              <a:rPr lang="en-US" sz="2800">
                <a:solidFill>
                  <a:schemeClr val="lt1"/>
                </a:solidFill>
              </a:rPr>
            </a:br>
            <a:br>
              <a:rPr lang="en-US" sz="2800">
                <a:solidFill>
                  <a:schemeClr val="lt1"/>
                </a:solidFill>
              </a:rPr>
            </a:br>
            <a:endParaRPr sz="2800">
              <a:solidFill>
                <a:schemeClr val="lt1"/>
              </a:solidFill>
            </a:endParaRPr>
          </a:p>
        </p:txBody>
      </p:sp>
      <p:sp>
        <p:nvSpPr>
          <p:cNvPr id="607" name="Google Shape;607;p82"/>
          <p:cNvSpPr txBox="1"/>
          <p:nvPr>
            <p:ph idx="12" type="sldNum"/>
          </p:nvPr>
        </p:nvSpPr>
        <p:spPr>
          <a:xfrm>
            <a:off x="11404600" y="6324600"/>
            <a:ext cx="3303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8" name="Google Shape;608;p82"/>
          <p:cNvSpPr txBox="1"/>
          <p:nvPr/>
        </p:nvSpPr>
        <p:spPr>
          <a:xfrm>
            <a:off x="762000" y="1103442"/>
            <a:ext cx="10972800" cy="8016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Affordable Equipment Program</a:t>
            </a:r>
            <a:endParaRPr sz="4000">
              <a:solidFill>
                <a:schemeClr val="l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612" name="Shape 612"/>
        <p:cNvGrpSpPr/>
        <p:nvPr/>
      </p:nvGrpSpPr>
      <p:grpSpPr>
        <a:xfrm>
          <a:off x="0" y="0"/>
          <a:ext cx="0" cy="0"/>
          <a:chOff x="0" y="0"/>
          <a:chExt cx="0" cy="0"/>
        </a:xfrm>
      </p:grpSpPr>
      <p:sp>
        <p:nvSpPr>
          <p:cNvPr id="613" name="Google Shape;613;p83"/>
          <p:cNvSpPr txBox="1"/>
          <p:nvPr/>
        </p:nvSpPr>
        <p:spPr>
          <a:xfrm>
            <a:off x="838200" y="4121854"/>
            <a:ext cx="6248400" cy="178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For more info:</a:t>
            </a:r>
            <a:endParaRPr/>
          </a:p>
          <a:p>
            <a:pPr indent="0" lvl="1" marL="457200" marR="0" rtl="0" algn="l">
              <a:spcBef>
                <a:spcPts val="0"/>
              </a:spcBef>
              <a:spcAft>
                <a:spcPts val="0"/>
              </a:spcAft>
              <a:buNone/>
            </a:pPr>
            <a:r>
              <a:rPr b="0" i="0" lang="en-US" sz="2600" u="sng" cap="none" strike="noStrike">
                <a:solidFill>
                  <a:schemeClr val="lt1"/>
                </a:solidFill>
                <a:latin typeface="Calibri"/>
                <a:ea typeface="Calibri"/>
                <a:cs typeface="Calibri"/>
                <a:sym typeface="Calibri"/>
                <a:hlinkClick r:id="rId3">
                  <a:extLst>
                    <a:ext uri="{A12FA001-AC4F-418D-AE19-62706E023703}">
                      <ahyp:hlinkClr val="tx"/>
                    </a:ext>
                  </a:extLst>
                </a:hlinkClick>
              </a:rPr>
              <a:t>www.digitalequitycenter.org</a:t>
            </a:r>
            <a:endParaRPr b="0" i="0" sz="26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0" i="0" lang="en-US" sz="2600" u="sng" cap="none" strike="noStrike">
                <a:solidFill>
                  <a:schemeClr val="lt1"/>
                </a:solidFill>
                <a:latin typeface="Calibri"/>
                <a:ea typeface="Calibri"/>
                <a:cs typeface="Calibri"/>
                <a:sym typeface="Calibri"/>
                <a:hlinkClick r:id="rId4">
                  <a:extLst>
                    <a:ext uri="{A12FA001-AC4F-418D-AE19-62706E023703}">
                      <ahyp:hlinkClr val="tx"/>
                    </a:ext>
                  </a:extLst>
                </a:hlinkClick>
              </a:rPr>
              <a:t>info@digitalequitycenter.org</a:t>
            </a:r>
            <a:endParaRPr b="0" i="0" sz="26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0" i="0" lang="en-US" sz="2600" u="none" cap="none" strike="noStrike">
                <a:solidFill>
                  <a:schemeClr val="lt1"/>
                </a:solidFill>
                <a:latin typeface="Calibri"/>
                <a:ea typeface="Calibri"/>
                <a:cs typeface="Calibri"/>
                <a:sym typeface="Calibri"/>
              </a:rPr>
              <a:t>207-259-5010</a:t>
            </a:r>
            <a:endParaRPr/>
          </a:p>
        </p:txBody>
      </p:sp>
      <p:sp>
        <p:nvSpPr>
          <p:cNvPr id="614" name="Google Shape;614;p83"/>
          <p:cNvSpPr txBox="1"/>
          <p:nvPr>
            <p:ph idx="12" type="sldNum"/>
          </p:nvPr>
        </p:nvSpPr>
        <p:spPr>
          <a:xfrm>
            <a:off x="11353800" y="6172200"/>
            <a:ext cx="4827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5" name="Google Shape;615;p83"/>
          <p:cNvSpPr txBox="1"/>
          <p:nvPr/>
        </p:nvSpPr>
        <p:spPr>
          <a:xfrm>
            <a:off x="609600" y="951042"/>
            <a:ext cx="10972800" cy="80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National Digital Equity Center</a:t>
            </a:r>
            <a:endParaRPr/>
          </a:p>
        </p:txBody>
      </p:sp>
      <p:pic>
        <p:nvPicPr>
          <p:cNvPr id="616" name="Google Shape;616;p83"/>
          <p:cNvPicPr preferRelativeResize="0"/>
          <p:nvPr/>
        </p:nvPicPr>
        <p:blipFill rotWithShape="1">
          <a:blip r:embed="rId5">
            <a:alphaModFix/>
          </a:blip>
          <a:srcRect b="0" l="0" r="0" t="0"/>
          <a:stretch/>
        </p:blipFill>
        <p:spPr>
          <a:xfrm>
            <a:off x="4572000" y="1904871"/>
            <a:ext cx="3200399" cy="1800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descr="Stay Connected Project" id="621" name="Google Shape;621;p84"/>
          <p:cNvSpPr txBox="1"/>
          <p:nvPr>
            <p:ph type="ctrTitle"/>
          </p:nvPr>
        </p:nvSpPr>
        <p:spPr>
          <a:xfrm>
            <a:off x="914400" y="1122363"/>
            <a:ext cx="103632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6000"/>
              <a:buNone/>
            </a:pPr>
            <a:r>
              <a:rPr lang="en-US"/>
              <a:t>Stay Connected Project</a:t>
            </a:r>
            <a:endParaRPr>
              <a:latin typeface="Merriweather"/>
              <a:ea typeface="Merriweather"/>
              <a:cs typeface="Merriweather"/>
              <a:sym typeface="Merriweather"/>
            </a:endParaRPr>
          </a:p>
        </p:txBody>
      </p:sp>
      <p:sp>
        <p:nvSpPr>
          <p:cNvPr descr="An Effective Strategy to Reduce Social Isolation. &#10;&#10;Arlene Lugo and Patricia Richardson.&#10;Department of Aging and Disability Services&#10;&#10;&#10;&#10;" id="622" name="Google Shape;622;p84"/>
          <p:cNvSpPr txBox="1"/>
          <p:nvPr>
            <p:ph idx="1" type="subTitle"/>
          </p:nvPr>
        </p:nvSpPr>
        <p:spPr>
          <a:xfrm>
            <a:off x="1524000" y="3602038"/>
            <a:ext cx="9144000" cy="188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b="1" lang="en-US" sz="2800">
                <a:solidFill>
                  <a:srgbClr val="04A299"/>
                </a:solidFill>
                <a:latin typeface="Constantia"/>
                <a:ea typeface="Constantia"/>
                <a:cs typeface="Constantia"/>
                <a:sym typeface="Constantia"/>
              </a:rPr>
              <a:t>An Effective Strategy to Reduce Social Isolation</a:t>
            </a:r>
            <a:endParaRPr/>
          </a:p>
          <a:p>
            <a:pPr indent="0" lvl="0" marL="0" rtl="0" algn="ctr">
              <a:lnSpc>
                <a:spcPct val="90000"/>
              </a:lnSpc>
              <a:spcBef>
                <a:spcPts val="0"/>
              </a:spcBef>
              <a:spcAft>
                <a:spcPts val="0"/>
              </a:spcAft>
              <a:buSzPts val="2800"/>
              <a:buFont typeface="Arial"/>
              <a:buNone/>
            </a:pPr>
            <a:r>
              <a:t/>
            </a:r>
            <a:endParaRPr b="1" sz="2800">
              <a:solidFill>
                <a:srgbClr val="04A299"/>
              </a:solidFill>
              <a:latin typeface="Constantia"/>
              <a:ea typeface="Constantia"/>
              <a:cs typeface="Constantia"/>
              <a:sym typeface="Constantia"/>
            </a:endParaRPr>
          </a:p>
          <a:p>
            <a:pPr indent="0" lvl="0" marL="0" rtl="0" algn="ctr">
              <a:lnSpc>
                <a:spcPct val="90000"/>
              </a:lnSpc>
              <a:spcBef>
                <a:spcPts val="0"/>
              </a:spcBef>
              <a:spcAft>
                <a:spcPts val="0"/>
              </a:spcAft>
              <a:buClr>
                <a:schemeClr val="dk1"/>
              </a:buClr>
              <a:buSzPts val="2400"/>
              <a:buNone/>
            </a:pPr>
            <a:r>
              <a:t/>
            </a:r>
            <a:endParaRPr/>
          </a:p>
          <a:p>
            <a:pPr indent="0" lvl="0" marL="0" rtl="0" algn="ctr">
              <a:lnSpc>
                <a:spcPct val="90000"/>
              </a:lnSpc>
              <a:spcBef>
                <a:spcPts val="0"/>
              </a:spcBef>
              <a:spcAft>
                <a:spcPts val="0"/>
              </a:spcAft>
              <a:buClr>
                <a:schemeClr val="dk1"/>
              </a:buClr>
              <a:buSzPts val="2400"/>
              <a:buNone/>
            </a:pPr>
            <a:r>
              <a:rPr lang="en-US"/>
              <a:t>Arlene Lugo and Patricia Richardson</a:t>
            </a:r>
            <a:endParaRPr/>
          </a:p>
          <a:p>
            <a:pPr indent="0" lvl="0" marL="0" rtl="0" algn="ctr">
              <a:lnSpc>
                <a:spcPct val="90000"/>
              </a:lnSpc>
              <a:spcBef>
                <a:spcPts val="0"/>
              </a:spcBef>
              <a:spcAft>
                <a:spcPts val="0"/>
              </a:spcAft>
              <a:buClr>
                <a:schemeClr val="dk1"/>
              </a:buClr>
              <a:buSzPts val="2400"/>
              <a:buNone/>
            </a:pPr>
            <a:r>
              <a:rPr lang="en-US"/>
              <a:t>Department of Aging and Disability Services</a:t>
            </a:r>
            <a:endParaRPr/>
          </a:p>
        </p:txBody>
      </p:sp>
      <p:pic>
        <p:nvPicPr>
          <p:cNvPr descr="Aging and Disability Services logo" id="623" name="Google Shape;623;p84"/>
          <p:cNvPicPr preferRelativeResize="0"/>
          <p:nvPr/>
        </p:nvPicPr>
        <p:blipFill rotWithShape="1">
          <a:blip r:embed="rId3">
            <a:alphaModFix/>
          </a:blip>
          <a:srcRect b="0" l="0" r="0" t="0"/>
          <a:stretch/>
        </p:blipFill>
        <p:spPr>
          <a:xfrm>
            <a:off x="5067300" y="1129858"/>
            <a:ext cx="2057400" cy="1371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Text&#10;&#10;Description automatically generated" id="485" name="Google Shape;485;p67"/>
          <p:cNvPicPr preferRelativeResize="0"/>
          <p:nvPr/>
        </p:nvPicPr>
        <p:blipFill rotWithShape="1">
          <a:blip r:embed="rId3">
            <a:alphaModFix/>
          </a:blip>
          <a:srcRect b="0" l="0" r="0" t="0"/>
          <a:stretch/>
        </p:blipFill>
        <p:spPr>
          <a:xfrm>
            <a:off x="328725" y="3301525"/>
            <a:ext cx="3013748" cy="1011975"/>
          </a:xfrm>
          <a:prstGeom prst="rect">
            <a:avLst/>
          </a:prstGeom>
          <a:noFill/>
          <a:ln>
            <a:noFill/>
          </a:ln>
        </p:spPr>
      </p:pic>
      <p:pic>
        <p:nvPicPr>
          <p:cNvPr id="486" name="Google Shape;486;p67"/>
          <p:cNvPicPr preferRelativeResize="0"/>
          <p:nvPr/>
        </p:nvPicPr>
        <p:blipFill>
          <a:blip r:embed="rId4">
            <a:alphaModFix/>
          </a:blip>
          <a:stretch>
            <a:fillRect/>
          </a:stretch>
        </p:blipFill>
        <p:spPr>
          <a:xfrm>
            <a:off x="815650" y="487627"/>
            <a:ext cx="1810650" cy="1846925"/>
          </a:xfrm>
          <a:prstGeom prst="rect">
            <a:avLst/>
          </a:prstGeom>
          <a:noFill/>
          <a:ln>
            <a:noFill/>
          </a:ln>
        </p:spPr>
      </p:pic>
      <p:pic>
        <p:nvPicPr>
          <p:cNvPr id="487" name="Google Shape;487;p67"/>
          <p:cNvPicPr preferRelativeResize="0"/>
          <p:nvPr/>
        </p:nvPicPr>
        <p:blipFill>
          <a:blip r:embed="rId5">
            <a:alphaModFix/>
          </a:blip>
          <a:stretch>
            <a:fillRect/>
          </a:stretch>
        </p:blipFill>
        <p:spPr>
          <a:xfrm>
            <a:off x="9765301" y="637426"/>
            <a:ext cx="1707625" cy="1707650"/>
          </a:xfrm>
          <a:prstGeom prst="rect">
            <a:avLst/>
          </a:prstGeom>
          <a:noFill/>
          <a:ln>
            <a:noFill/>
          </a:ln>
        </p:spPr>
      </p:pic>
      <p:sp>
        <p:nvSpPr>
          <p:cNvPr id="488" name="Google Shape;488;p67"/>
          <p:cNvSpPr txBox="1"/>
          <p:nvPr>
            <p:ph type="ctrTitle"/>
          </p:nvPr>
        </p:nvSpPr>
        <p:spPr>
          <a:xfrm>
            <a:off x="4128333" y="2169600"/>
            <a:ext cx="3935100" cy="2112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Thank You To Our Sponsors!</a:t>
            </a:r>
            <a:endParaRPr/>
          </a:p>
        </p:txBody>
      </p:sp>
      <p:pic>
        <p:nvPicPr>
          <p:cNvPr id="489" name="Google Shape;489;p67"/>
          <p:cNvPicPr preferRelativeResize="0"/>
          <p:nvPr/>
        </p:nvPicPr>
        <p:blipFill>
          <a:blip r:embed="rId6">
            <a:alphaModFix/>
          </a:blip>
          <a:stretch>
            <a:fillRect/>
          </a:stretch>
        </p:blipFill>
        <p:spPr>
          <a:xfrm>
            <a:off x="8743400" y="5150875"/>
            <a:ext cx="3309075" cy="596625"/>
          </a:xfrm>
          <a:prstGeom prst="rect">
            <a:avLst/>
          </a:prstGeom>
          <a:noFill/>
          <a:ln>
            <a:noFill/>
          </a:ln>
        </p:spPr>
      </p:pic>
      <p:pic>
        <p:nvPicPr>
          <p:cNvPr id="490" name="Google Shape;490;p67"/>
          <p:cNvPicPr preferRelativeResize="0"/>
          <p:nvPr/>
        </p:nvPicPr>
        <p:blipFill>
          <a:blip r:embed="rId7">
            <a:alphaModFix/>
          </a:blip>
          <a:stretch>
            <a:fillRect/>
          </a:stretch>
        </p:blipFill>
        <p:spPr>
          <a:xfrm>
            <a:off x="152400" y="5150875"/>
            <a:ext cx="3239026" cy="834950"/>
          </a:xfrm>
          <a:prstGeom prst="rect">
            <a:avLst/>
          </a:prstGeom>
          <a:noFill/>
          <a:ln>
            <a:noFill/>
          </a:ln>
        </p:spPr>
      </p:pic>
      <p:pic>
        <p:nvPicPr>
          <p:cNvPr id="491" name="Google Shape;491;p67"/>
          <p:cNvPicPr preferRelativeResize="0"/>
          <p:nvPr/>
        </p:nvPicPr>
        <p:blipFill>
          <a:blip r:embed="rId8">
            <a:alphaModFix/>
          </a:blip>
          <a:stretch>
            <a:fillRect/>
          </a:stretch>
        </p:blipFill>
        <p:spPr>
          <a:xfrm>
            <a:off x="9013063" y="2974299"/>
            <a:ext cx="2939551" cy="13075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descr="Social Isolation – &#10; Key Social Determinant of Health" id="628" name="Google Shape;628;p85"/>
          <p:cNvSpPr txBox="1"/>
          <p:nvPr>
            <p:ph type="title"/>
          </p:nvPr>
        </p:nvSpPr>
        <p:spPr>
          <a:xfrm>
            <a:off x="838200" y="68103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4000">
                <a:latin typeface="Constantia"/>
                <a:ea typeface="Constantia"/>
                <a:cs typeface="Constantia"/>
                <a:sym typeface="Constantia"/>
              </a:rPr>
              <a:t>Social Isolation – </a:t>
            </a:r>
            <a:br>
              <a:rPr b="1" lang="en-US" sz="4000">
                <a:latin typeface="Constantia"/>
                <a:ea typeface="Constantia"/>
                <a:cs typeface="Constantia"/>
                <a:sym typeface="Constantia"/>
              </a:rPr>
            </a:br>
            <a:r>
              <a:rPr b="1" lang="en-US" sz="4000">
                <a:latin typeface="Constantia"/>
                <a:ea typeface="Constantia"/>
                <a:cs typeface="Constantia"/>
                <a:sym typeface="Constantia"/>
              </a:rPr>
              <a:t> Key Social Determinant of Health</a:t>
            </a:r>
            <a:br>
              <a:rPr lang="en-US">
                <a:latin typeface="Constantia"/>
                <a:ea typeface="Constantia"/>
                <a:cs typeface="Constantia"/>
                <a:sym typeface="Constantia"/>
              </a:rPr>
            </a:br>
            <a:endParaRPr/>
          </a:p>
        </p:txBody>
      </p:sp>
      <p:sp>
        <p:nvSpPr>
          <p:cNvPr descr="Negative health outcomes of Social Isolation and Loneliness include:&#10;Increased risk of premature death from all causes,&#10;50% increase risk of dementia,&#10;29% increased risk of health disease &amp; 32% increased risk of stroke,&#10;Higher rates of depression, anxiety and suicide&#10;" id="629" name="Google Shape;629;p85"/>
          <p:cNvSpPr txBox="1"/>
          <p:nvPr>
            <p:ph idx="1" type="body"/>
          </p:nvPr>
        </p:nvSpPr>
        <p:spPr>
          <a:xfrm>
            <a:off x="838200" y="1519533"/>
            <a:ext cx="10515600" cy="435120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baseline="30000" sz="2471"/>
          </a:p>
          <a:p>
            <a:pPr indent="-342900" lvl="0" marL="457200" rtl="0" algn="l">
              <a:lnSpc>
                <a:spcPct val="90000"/>
              </a:lnSpc>
              <a:spcBef>
                <a:spcPts val="1000"/>
              </a:spcBef>
              <a:spcAft>
                <a:spcPts val="0"/>
              </a:spcAft>
              <a:buClr>
                <a:schemeClr val="dk1"/>
              </a:buClr>
              <a:buSzPts val="1800"/>
              <a:buChar char="•"/>
            </a:pPr>
            <a:r>
              <a:rPr lang="en-US"/>
              <a:t>Negative health outcomes of Social Isolation and Loneliness*</a:t>
            </a:r>
            <a:endParaRPr/>
          </a:p>
          <a:p>
            <a:pPr indent="-342900" lvl="0" marL="457200" rtl="0" algn="l">
              <a:lnSpc>
                <a:spcPct val="90000"/>
              </a:lnSpc>
              <a:spcBef>
                <a:spcPts val="1000"/>
              </a:spcBef>
              <a:spcAft>
                <a:spcPts val="0"/>
              </a:spcAft>
              <a:buClr>
                <a:schemeClr val="dk1"/>
              </a:buClr>
              <a:buSzPts val="1800"/>
              <a:buChar char="•"/>
            </a:pPr>
            <a:r>
              <a:rPr lang="en-US"/>
              <a:t>	Increased risk of premature death from all causes</a:t>
            </a:r>
            <a:endParaRPr/>
          </a:p>
          <a:p>
            <a:pPr indent="-342900" lvl="0" marL="457200" rtl="0" algn="l">
              <a:lnSpc>
                <a:spcPct val="90000"/>
              </a:lnSpc>
              <a:spcBef>
                <a:spcPts val="1000"/>
              </a:spcBef>
              <a:spcAft>
                <a:spcPts val="0"/>
              </a:spcAft>
              <a:buClr>
                <a:schemeClr val="dk1"/>
              </a:buClr>
              <a:buSzPts val="1800"/>
              <a:buChar char="•"/>
            </a:pPr>
            <a:r>
              <a:rPr lang="en-US"/>
              <a:t>	50% increase risk of dementia</a:t>
            </a:r>
            <a:endParaRPr/>
          </a:p>
          <a:p>
            <a:pPr indent="-342900" lvl="0" marL="457200" rtl="0" algn="l">
              <a:lnSpc>
                <a:spcPct val="90000"/>
              </a:lnSpc>
              <a:spcBef>
                <a:spcPts val="1000"/>
              </a:spcBef>
              <a:spcAft>
                <a:spcPts val="0"/>
              </a:spcAft>
              <a:buClr>
                <a:schemeClr val="dk1"/>
              </a:buClr>
              <a:buSzPts val="1800"/>
              <a:buChar char="•"/>
            </a:pPr>
            <a:r>
              <a:rPr lang="en-US"/>
              <a:t>	29% increased risk of health disease &amp; 32% increased risk 	of stroke</a:t>
            </a:r>
            <a:endParaRPr/>
          </a:p>
          <a:p>
            <a:pPr indent="-342900" lvl="0" marL="457200" rtl="0" algn="l">
              <a:lnSpc>
                <a:spcPct val="90000"/>
              </a:lnSpc>
              <a:spcBef>
                <a:spcPts val="1000"/>
              </a:spcBef>
              <a:spcAft>
                <a:spcPts val="0"/>
              </a:spcAft>
              <a:buClr>
                <a:schemeClr val="dk1"/>
              </a:buClr>
              <a:buSzPts val="1800"/>
              <a:buChar char="•"/>
            </a:pPr>
            <a:r>
              <a:rPr lang="en-US"/>
              <a:t>	Higher rates of depression, anxiety and suicide</a:t>
            </a:r>
            <a:endParaRPr/>
          </a:p>
          <a:p>
            <a:pPr indent="0" lvl="0" marL="114300" rtl="0" algn="l">
              <a:lnSpc>
                <a:spcPct val="90000"/>
              </a:lnSpc>
              <a:spcBef>
                <a:spcPts val="1000"/>
              </a:spcBef>
              <a:spcAft>
                <a:spcPts val="0"/>
              </a:spcAft>
              <a:buSzPts val="1800"/>
              <a:buNone/>
            </a:pPr>
            <a:r>
              <a:t/>
            </a:r>
            <a:endParaRPr/>
          </a:p>
        </p:txBody>
      </p:sp>
      <p:sp>
        <p:nvSpPr>
          <p:cNvPr descr="footnote go to www.cdc.gov website then publications then features and lonely older adults&#10;and national Academies of Sciences, Engineering and Medicine 2020.  Title is Social Isolation and Loneliness in Older Adults  Opportunities for Health Care System.  Washington D.C.  The  National Academies Press." id="630" name="Google Shape;630;p85"/>
          <p:cNvSpPr txBox="1"/>
          <p:nvPr/>
        </p:nvSpPr>
        <p:spPr>
          <a:xfrm>
            <a:off x="1387434" y="5383804"/>
            <a:ext cx="9417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en-US" sz="1600" u="none" cap="none" strike="noStrike">
                <a:solidFill>
                  <a:srgbClr val="000000"/>
                </a:solidFill>
                <a:latin typeface="Arial"/>
                <a:ea typeface="Arial"/>
                <a:cs typeface="Arial"/>
                <a:sym typeface="Arial"/>
              </a:rPr>
              <a:t>* </a:t>
            </a:r>
            <a:r>
              <a:rPr b="0" baseline="30000" i="0" lang="en-US" sz="1600" u="sng" cap="none" strike="noStrike">
                <a:solidFill>
                  <a:srgbClr val="000000"/>
                </a:solidFill>
                <a:latin typeface="Arial"/>
                <a:ea typeface="Arial"/>
                <a:cs typeface="Arial"/>
                <a:sym typeface="Arial"/>
                <a:hlinkClick r:id="rId3">
                  <a:extLst>
                    <a:ext uri="{A12FA001-AC4F-418D-AE19-62706E023703}">
                      <ahyp:hlinkClr val="tx"/>
                    </a:ext>
                  </a:extLst>
                </a:hlinkClick>
              </a:rPr>
              <a:t>https://www.cdc.gov/aging/publications/features/lonely-older-adults.html</a:t>
            </a:r>
            <a:r>
              <a:rPr b="0" baseline="30000" i="0" lang="en-US" sz="1600" u="none" cap="none" strike="noStrike">
                <a:solidFill>
                  <a:srgbClr val="000000"/>
                </a:solidFill>
                <a:latin typeface="Arial"/>
                <a:ea typeface="Arial"/>
                <a:cs typeface="Arial"/>
                <a:sym typeface="Arial"/>
              </a:rPr>
              <a:t> and National Academies of Sciences, Engineering, and Medicine 2020.  </a:t>
            </a:r>
            <a:r>
              <a:rPr b="0" baseline="30000" i="1" lang="en-US" sz="1600" u="none" cap="none" strike="noStrike">
                <a:solidFill>
                  <a:srgbClr val="000000"/>
                </a:solidFill>
                <a:latin typeface="Arial"/>
                <a:ea typeface="Arial"/>
                <a:cs typeface="Arial"/>
                <a:sym typeface="Arial"/>
              </a:rPr>
              <a:t>Social Isolation and Loneliness in Older Adults:  Opportunities for Health Care System.  Washington, DC:  </a:t>
            </a:r>
            <a:r>
              <a:rPr b="0" baseline="30000" i="0" lang="en-US" sz="1600" u="none" cap="none" strike="noStrike">
                <a:solidFill>
                  <a:srgbClr val="000000"/>
                </a:solidFill>
                <a:latin typeface="Arial"/>
                <a:ea typeface="Arial"/>
                <a:cs typeface="Arial"/>
                <a:sym typeface="Arial"/>
              </a:rPr>
              <a:t>The National Academies Press. https://doi.org/10.17226/25663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86"/>
          <p:cNvSpPr/>
          <p:nvPr/>
        </p:nvSpPr>
        <p:spPr>
          <a:xfrm>
            <a:off x="-56591" y="2599203"/>
            <a:ext cx="12248100" cy="129000"/>
          </a:xfrm>
          <a:prstGeom prst="rect">
            <a:avLst/>
          </a:prstGeom>
          <a:solidFill>
            <a:srgbClr val="E1EAEC"/>
          </a:solidFill>
          <a:ln cap="flat" cmpd="sng" w="25400">
            <a:solidFill>
              <a:srgbClr val="E1EA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6" name="Google Shape;636;p86"/>
          <p:cNvSpPr/>
          <p:nvPr/>
        </p:nvSpPr>
        <p:spPr>
          <a:xfrm>
            <a:off x="4613086" y="2047613"/>
            <a:ext cx="1086900" cy="1086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637" name="Google Shape;637;p86"/>
          <p:cNvPicPr preferRelativeResize="0"/>
          <p:nvPr>
            <p:ph idx="4" type="pic"/>
          </p:nvPr>
        </p:nvPicPr>
        <p:blipFill rotWithShape="1">
          <a:blip r:embed="rId3">
            <a:alphaModFix/>
          </a:blip>
          <a:srcRect b="0" l="0" r="0" t="0"/>
          <a:stretch/>
        </p:blipFill>
        <p:spPr>
          <a:xfrm>
            <a:off x="8642004" y="2145923"/>
            <a:ext cx="1049100" cy="1049100"/>
          </a:xfrm>
          <a:prstGeom prst="ellipse">
            <a:avLst/>
          </a:prstGeom>
          <a:solidFill>
            <a:schemeClr val="accent1"/>
          </a:solidFill>
          <a:ln>
            <a:noFill/>
          </a:ln>
        </p:spPr>
      </p:pic>
      <p:sp>
        <p:nvSpPr>
          <p:cNvPr descr="Screen for Social Isolation during Information &amp; Referral calls to the Aging &amp; Disability Networks&#10;" id="638" name="Google Shape;638;p86"/>
          <p:cNvSpPr txBox="1"/>
          <p:nvPr>
            <p:ph idx="1" type="body"/>
          </p:nvPr>
        </p:nvSpPr>
        <p:spPr>
          <a:xfrm>
            <a:off x="118456" y="3291769"/>
            <a:ext cx="2672400" cy="245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Screen for Social Isolation during Information &amp; Referral calls to the Aging &amp; Disability Networks</a:t>
            </a:r>
            <a:endParaRPr sz="2000">
              <a:latin typeface="Constantia"/>
              <a:ea typeface="Constantia"/>
              <a:cs typeface="Constantia"/>
              <a:sym typeface="Constantia"/>
            </a:endParaRPr>
          </a:p>
        </p:txBody>
      </p:sp>
      <p:sp>
        <p:nvSpPr>
          <p:cNvPr descr="Connect Individual to local resources&#10;with an arrow pointing to Explores resource options to purchase AT equipment &amp; internet" id="639" name="Google Shape;639;p86"/>
          <p:cNvSpPr txBox="1"/>
          <p:nvPr>
            <p:ph idx="6" type="body"/>
          </p:nvPr>
        </p:nvSpPr>
        <p:spPr>
          <a:xfrm>
            <a:off x="3755590" y="3352550"/>
            <a:ext cx="3078300" cy="2085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Connect Individual to local resources</a:t>
            </a:r>
            <a:endParaRPr sz="2000">
              <a:latin typeface="Constantia"/>
              <a:ea typeface="Constantia"/>
              <a:cs typeface="Constantia"/>
              <a:sym typeface="Constantia"/>
            </a:endParaRPr>
          </a:p>
        </p:txBody>
      </p:sp>
      <p:sp>
        <p:nvSpPr>
          <p:cNvPr descr="Explores resource options to purchase AT equipment &amp; inter" id="640" name="Google Shape;640;p86"/>
          <p:cNvSpPr txBox="1"/>
          <p:nvPr>
            <p:ph idx="7" type="body"/>
          </p:nvPr>
        </p:nvSpPr>
        <p:spPr>
          <a:xfrm>
            <a:off x="7860015" y="3352550"/>
            <a:ext cx="2805600" cy="1723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Identify the best type of AT equipment and/or software for the person with help from an AT Evaluator</a:t>
            </a:r>
            <a:endParaRPr sz="2000">
              <a:latin typeface="Constantia"/>
              <a:ea typeface="Constantia"/>
              <a:cs typeface="Constantia"/>
              <a:sym typeface="Constantia"/>
            </a:endParaRPr>
          </a:p>
        </p:txBody>
      </p:sp>
      <p:sp>
        <p:nvSpPr>
          <p:cNvPr descr="Screen and Connect Individuals Scoring as Social Isolated&#10;" id="641" name="Google Shape;641;p86"/>
          <p:cNvSpPr txBox="1"/>
          <p:nvPr>
            <p:ph idx="9" type="body"/>
          </p:nvPr>
        </p:nvSpPr>
        <p:spPr>
          <a:xfrm>
            <a:off x="1023157" y="1087279"/>
            <a:ext cx="8460900" cy="900000"/>
          </a:xfrm>
          <a:prstGeom prst="rect">
            <a:avLst/>
          </a:prstGeom>
          <a:noFill/>
          <a:ln>
            <a:noFill/>
          </a:ln>
        </p:spPr>
        <p:txBody>
          <a:bodyPr anchorCtr="0" anchor="t" bIns="45700" lIns="0" spcFirstLastPara="1" rIns="91425" wrap="square" tIns="45700">
            <a:noAutofit/>
          </a:bodyPr>
          <a:lstStyle/>
          <a:p>
            <a:pPr indent="0" lvl="0" marL="0" rtl="0" algn="l">
              <a:lnSpc>
                <a:spcPct val="100000"/>
              </a:lnSpc>
              <a:spcBef>
                <a:spcPts val="1000"/>
              </a:spcBef>
              <a:spcAft>
                <a:spcPts val="0"/>
              </a:spcAft>
              <a:buSzPts val="2800"/>
              <a:buNone/>
            </a:pPr>
            <a:r>
              <a:rPr b="1" lang="en-US" sz="2400">
                <a:latin typeface="Constantia"/>
                <a:ea typeface="Constantia"/>
                <a:cs typeface="Constantia"/>
                <a:sym typeface="Constantia"/>
              </a:rPr>
              <a:t>Screen and Connect Individuals Scoring as Social Isolated</a:t>
            </a:r>
            <a:endParaRPr/>
          </a:p>
          <a:p>
            <a:pPr indent="0" lvl="0" marL="0" rtl="0" algn="ctr">
              <a:lnSpc>
                <a:spcPct val="100000"/>
              </a:lnSpc>
              <a:spcBef>
                <a:spcPts val="1000"/>
              </a:spcBef>
              <a:spcAft>
                <a:spcPts val="0"/>
              </a:spcAft>
              <a:buSzPts val="2800"/>
              <a:buNone/>
            </a:pPr>
            <a:r>
              <a:t/>
            </a:r>
            <a:endParaRPr sz="1600">
              <a:latin typeface="Constantia"/>
              <a:ea typeface="Constantia"/>
              <a:cs typeface="Constantia"/>
              <a:sym typeface="Constantia"/>
            </a:endParaRPr>
          </a:p>
        </p:txBody>
      </p:sp>
      <p:sp>
        <p:nvSpPr>
          <p:cNvPr descr="Negative health outcomes of Social Isolation and Loneliness*&#10; Increased risk of premature death from all causes&#10; 50% increase risk of dementia&#10; 29% increased risk of health disease &amp; 32% increased risk  of stroke&#10; Higher rates of depression, anxiety and suicide&#10;" id="642" name="Google Shape;642;p86"/>
          <p:cNvSpPr txBox="1"/>
          <p:nvPr>
            <p:ph type="title"/>
          </p:nvPr>
        </p:nvSpPr>
        <p:spPr>
          <a:xfrm>
            <a:off x="614790" y="215096"/>
            <a:ext cx="7618500" cy="1283100"/>
          </a:xfrm>
          <a:prstGeom prst="rect">
            <a:avLst/>
          </a:prstGeom>
          <a:noFill/>
          <a:ln>
            <a:noFill/>
          </a:ln>
        </p:spPr>
        <p:txBody>
          <a:bodyPr anchorCtr="0" anchor="b" bIns="45700" lIns="0" spcFirstLastPara="1" rIns="91425" wrap="square" tIns="45700">
            <a:normAutofit/>
          </a:bodyPr>
          <a:lstStyle/>
          <a:p>
            <a:pPr indent="0" lvl="0" marL="0" rtl="0" algn="l">
              <a:lnSpc>
                <a:spcPct val="90000"/>
              </a:lnSpc>
              <a:spcBef>
                <a:spcPts val="0"/>
              </a:spcBef>
              <a:spcAft>
                <a:spcPts val="0"/>
              </a:spcAft>
              <a:buSzPts val="4400"/>
              <a:buNone/>
            </a:pPr>
            <a:r>
              <a:rPr lang="en-US">
                <a:latin typeface="Constantia"/>
                <a:ea typeface="Constantia"/>
                <a:cs typeface="Constantia"/>
                <a:sym typeface="Constantia"/>
              </a:rPr>
              <a:t>Effective Strategy</a:t>
            </a:r>
            <a:endParaRPr/>
          </a:p>
          <a:p>
            <a:pPr indent="0" lvl="0" marL="0" rtl="0" algn="l">
              <a:lnSpc>
                <a:spcPct val="90000"/>
              </a:lnSpc>
              <a:spcBef>
                <a:spcPts val="0"/>
              </a:spcBef>
              <a:spcAft>
                <a:spcPts val="0"/>
              </a:spcAft>
              <a:buSzPts val="4400"/>
              <a:buNone/>
            </a:pPr>
            <a:r>
              <a:t/>
            </a:r>
            <a:endParaRPr>
              <a:latin typeface="Constantia"/>
              <a:ea typeface="Constantia"/>
              <a:cs typeface="Constantia"/>
              <a:sym typeface="Constantia"/>
            </a:endParaRPr>
          </a:p>
        </p:txBody>
      </p:sp>
      <p:grpSp>
        <p:nvGrpSpPr>
          <p:cNvPr id="643" name="Google Shape;643;p86"/>
          <p:cNvGrpSpPr/>
          <p:nvPr/>
        </p:nvGrpSpPr>
        <p:grpSpPr>
          <a:xfrm>
            <a:off x="907332" y="1649542"/>
            <a:ext cx="3519556" cy="486419"/>
            <a:chOff x="917492" y="1680022"/>
            <a:chExt cx="3519556" cy="486419"/>
          </a:xfrm>
        </p:grpSpPr>
        <p:sp>
          <p:nvSpPr>
            <p:cNvPr id="644" name="Google Shape;644;p86"/>
            <p:cNvSpPr/>
            <p:nvPr/>
          </p:nvSpPr>
          <p:spPr>
            <a:xfrm>
              <a:off x="968748" y="1881728"/>
              <a:ext cx="3468300" cy="56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5" name="Google Shape;645;p86"/>
            <p:cNvSpPr/>
            <p:nvPr/>
          </p:nvSpPr>
          <p:spPr>
            <a:xfrm>
              <a:off x="917492" y="1880541"/>
              <a:ext cx="106500" cy="285900"/>
            </a:xfrm>
            <a:prstGeom prst="down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6" name="Google Shape;646;p86"/>
            <p:cNvSpPr/>
            <p:nvPr/>
          </p:nvSpPr>
          <p:spPr>
            <a:xfrm>
              <a:off x="4375335" y="1680022"/>
              <a:ext cx="61500" cy="22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7" name="Google Shape;647;p86"/>
            <p:cNvSpPr/>
            <p:nvPr/>
          </p:nvSpPr>
          <p:spPr>
            <a:xfrm>
              <a:off x="3980328" y="1682823"/>
              <a:ext cx="453900" cy="56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648" name="Google Shape;648;p86"/>
          <p:cNvSpPr txBox="1"/>
          <p:nvPr/>
        </p:nvSpPr>
        <p:spPr>
          <a:xfrm>
            <a:off x="959755" y="5370507"/>
            <a:ext cx="8189700" cy="400200"/>
          </a:xfrm>
          <a:prstGeom prst="rect">
            <a:avLst/>
          </a:prstGeom>
          <a:solidFill>
            <a:schemeClr val="accent1"/>
          </a:solidFill>
          <a:ln cap="flat" cmpd="sng" w="25400">
            <a:solidFill>
              <a:srgbClr val="53707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dk1"/>
                </a:solidFill>
                <a:latin typeface="Constantia"/>
                <a:ea typeface="Constantia"/>
                <a:cs typeface="Constantia"/>
                <a:sym typeface="Constantia"/>
              </a:rPr>
              <a:t>Explores resource options to purchase AT equipment &amp; internet </a:t>
            </a:r>
            <a:r>
              <a:rPr b="0" i="0" lang="en-US" sz="1600" u="none" cap="none" strike="noStrike">
                <a:solidFill>
                  <a:schemeClr val="lt1"/>
                </a:solidFill>
                <a:latin typeface="Constantia"/>
                <a:ea typeface="Constantia"/>
                <a:cs typeface="Constantia"/>
                <a:sym typeface="Constantia"/>
              </a:rPr>
              <a:t>​</a:t>
            </a:r>
            <a:endParaRPr b="0" i="0" sz="1600" u="none" cap="none" strike="noStrike">
              <a:solidFill>
                <a:schemeClr val="lt1"/>
              </a:solidFill>
              <a:latin typeface="Arial"/>
              <a:ea typeface="Arial"/>
              <a:cs typeface="Arial"/>
              <a:sym typeface="Arial"/>
            </a:endParaRPr>
          </a:p>
        </p:txBody>
      </p:sp>
      <p:grpSp>
        <p:nvGrpSpPr>
          <p:cNvPr id="649" name="Google Shape;649;p86"/>
          <p:cNvGrpSpPr/>
          <p:nvPr/>
        </p:nvGrpSpPr>
        <p:grpSpPr>
          <a:xfrm>
            <a:off x="4888837" y="4029331"/>
            <a:ext cx="534803" cy="1266651"/>
            <a:chOff x="5157861" y="5268323"/>
            <a:chExt cx="183901" cy="522891"/>
          </a:xfrm>
        </p:grpSpPr>
        <p:sp>
          <p:nvSpPr>
            <p:cNvPr id="650" name="Google Shape;650;p86"/>
            <p:cNvSpPr/>
            <p:nvPr/>
          </p:nvSpPr>
          <p:spPr>
            <a:xfrm rot="5400000">
              <a:off x="5165813" y="5432384"/>
              <a:ext cx="168000" cy="183900"/>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51" name="Google Shape;651;p86"/>
            <p:cNvSpPr/>
            <p:nvPr/>
          </p:nvSpPr>
          <p:spPr>
            <a:xfrm rot="5400000">
              <a:off x="5165813" y="5260373"/>
              <a:ext cx="168000" cy="183900"/>
            </a:xfrm>
            <a:prstGeom prst="chevron">
              <a:avLst>
                <a:gd fmla="val 50000" name="adj"/>
              </a:avLst>
            </a:prstGeom>
            <a:solidFill>
              <a:srgbClr val="A9C2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52" name="Google Shape;652;p86"/>
            <p:cNvSpPr/>
            <p:nvPr/>
          </p:nvSpPr>
          <p:spPr>
            <a:xfrm rot="5400000">
              <a:off x="5165811" y="5615264"/>
              <a:ext cx="168000" cy="183900"/>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653" name="Google Shape;653;p86"/>
          <p:cNvSpPr/>
          <p:nvPr/>
        </p:nvSpPr>
        <p:spPr>
          <a:xfrm rot="5400000">
            <a:off x="9569173" y="4833113"/>
            <a:ext cx="4037100" cy="66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4" name="Google Shape;654;p86"/>
          <p:cNvSpPr/>
          <p:nvPr/>
        </p:nvSpPr>
        <p:spPr>
          <a:xfrm>
            <a:off x="9923928" y="2841063"/>
            <a:ext cx="1673100" cy="56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55" name="Google Shape;655;p86"/>
          <p:cNvPicPr preferRelativeResize="0"/>
          <p:nvPr>
            <p:ph idx="2" type="pic"/>
          </p:nvPr>
        </p:nvPicPr>
        <p:blipFill rotWithShape="1">
          <a:blip r:embed="rId4">
            <a:alphaModFix/>
          </a:blip>
          <a:srcRect b="0" l="0" r="0" t="0"/>
          <a:stretch/>
        </p:blipFill>
        <p:spPr>
          <a:xfrm>
            <a:off x="452438" y="2047875"/>
            <a:ext cx="1049400" cy="1049400"/>
          </a:xfrm>
          <a:prstGeom prst="ellipse">
            <a:avLst/>
          </a:prstGeom>
          <a:solidFill>
            <a:schemeClr val="accent1"/>
          </a:solidFill>
          <a:ln>
            <a:noFill/>
          </a:ln>
        </p:spPr>
      </p:pic>
      <p:pic>
        <p:nvPicPr>
          <p:cNvPr id="656" name="Google Shape;656;p86"/>
          <p:cNvPicPr preferRelativeResize="0"/>
          <p:nvPr/>
        </p:nvPicPr>
        <p:blipFill rotWithShape="1">
          <a:blip r:embed="rId5">
            <a:alphaModFix/>
          </a:blip>
          <a:srcRect b="0" l="0" r="0" t="0"/>
          <a:stretch/>
        </p:blipFill>
        <p:spPr>
          <a:xfrm>
            <a:off x="4787341" y="2221868"/>
            <a:ext cx="738459" cy="7384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87"/>
          <p:cNvSpPr/>
          <p:nvPr/>
        </p:nvSpPr>
        <p:spPr>
          <a:xfrm>
            <a:off x="-56591" y="2599203"/>
            <a:ext cx="12248100" cy="129000"/>
          </a:xfrm>
          <a:prstGeom prst="rect">
            <a:avLst/>
          </a:prstGeom>
          <a:solidFill>
            <a:srgbClr val="E1EAEC"/>
          </a:solidFill>
          <a:ln cap="flat" cmpd="sng" w="25400">
            <a:solidFill>
              <a:srgbClr val="E1EA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descr="Assist with applying for funds and the purchase of recommended AT equipment&#10;" id="662" name="Google Shape;662;p87"/>
          <p:cNvSpPr txBox="1"/>
          <p:nvPr>
            <p:ph idx="8" type="body"/>
          </p:nvPr>
        </p:nvSpPr>
        <p:spPr>
          <a:xfrm>
            <a:off x="-56591" y="3478457"/>
            <a:ext cx="3384600" cy="1596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Assist with applying for funds and the purchase of recommended AT equipment</a:t>
            </a:r>
            <a:endParaRPr sz="2000">
              <a:latin typeface="Constantia"/>
              <a:ea typeface="Constantia"/>
              <a:cs typeface="Constantia"/>
              <a:sym typeface="Constantia"/>
            </a:endParaRPr>
          </a:p>
        </p:txBody>
      </p:sp>
      <p:sp>
        <p:nvSpPr>
          <p:cNvPr descr="Connect &amp; Train on use of Technology" id="663" name="Google Shape;663;p87"/>
          <p:cNvSpPr txBox="1"/>
          <p:nvPr>
            <p:ph type="title"/>
          </p:nvPr>
        </p:nvSpPr>
        <p:spPr>
          <a:xfrm>
            <a:off x="587375" y="435282"/>
            <a:ext cx="11609400" cy="1110600"/>
          </a:xfrm>
          <a:prstGeom prst="rect">
            <a:avLst/>
          </a:prstGeom>
          <a:noFill/>
          <a:ln>
            <a:noFill/>
          </a:ln>
        </p:spPr>
        <p:txBody>
          <a:bodyPr anchorCtr="0" anchor="b" bIns="45700" lIns="0" spcFirstLastPara="1" rIns="91425" wrap="square" tIns="45700">
            <a:normAutofit fontScale="90000"/>
          </a:bodyPr>
          <a:lstStyle/>
          <a:p>
            <a:pPr indent="0" lvl="0" marL="0" rtl="0" algn="l">
              <a:lnSpc>
                <a:spcPct val="90000"/>
              </a:lnSpc>
              <a:spcBef>
                <a:spcPts val="0"/>
              </a:spcBef>
              <a:spcAft>
                <a:spcPts val="0"/>
              </a:spcAft>
              <a:buSzPct val="110000"/>
              <a:buNone/>
            </a:pPr>
            <a:r>
              <a:rPr lang="en-US">
                <a:latin typeface="Constantia"/>
                <a:ea typeface="Constantia"/>
                <a:cs typeface="Constantia"/>
                <a:sym typeface="Constantia"/>
              </a:rPr>
              <a:t>Connect &amp; Train on use of Technology</a:t>
            </a:r>
            <a:endParaRPr>
              <a:solidFill>
                <a:schemeClr val="dk1"/>
              </a:solidFill>
              <a:latin typeface="Constantia"/>
              <a:ea typeface="Constantia"/>
              <a:cs typeface="Constantia"/>
              <a:sym typeface="Constantia"/>
            </a:endParaRPr>
          </a:p>
          <a:p>
            <a:pPr indent="0" lvl="0" marL="0" rtl="0" algn="ctr">
              <a:lnSpc>
                <a:spcPct val="90000"/>
              </a:lnSpc>
              <a:spcBef>
                <a:spcPts val="0"/>
              </a:spcBef>
              <a:spcAft>
                <a:spcPts val="0"/>
              </a:spcAft>
              <a:buSzPct val="110000"/>
              <a:buNone/>
            </a:pPr>
            <a:r>
              <a:t/>
            </a:r>
            <a:endParaRPr/>
          </a:p>
        </p:txBody>
      </p:sp>
      <p:sp>
        <p:nvSpPr>
          <p:cNvPr descr="Training &amp; support provided by the AT Evaluator include:&#10;Connections through AT&#10; Telehealth, Evidence based programming, connection&#10;With friends and family, &#10;Exercise,  Spiritual worship,  Food, shopping, and  Online banking&#10;" id="664" name="Google Shape;664;p87"/>
          <p:cNvSpPr txBox="1"/>
          <p:nvPr/>
        </p:nvSpPr>
        <p:spPr>
          <a:xfrm>
            <a:off x="3218544" y="3275607"/>
            <a:ext cx="5186700" cy="317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rgbClr val="1F1F26"/>
                </a:solidFill>
                <a:latin typeface="Constantia"/>
                <a:ea typeface="Constantia"/>
                <a:cs typeface="Constantia"/>
                <a:sym typeface="Constantia"/>
              </a:rPr>
              <a:t>Training &amp; support provided by the AT Evaluator</a:t>
            </a:r>
            <a:endParaRPr/>
          </a:p>
          <a:p>
            <a:pPr indent="0" lvl="0" marL="0" marR="0" rtl="0" algn="ctr">
              <a:lnSpc>
                <a:spcPct val="100000"/>
              </a:lnSpc>
              <a:spcBef>
                <a:spcPts val="0"/>
              </a:spcBef>
              <a:spcAft>
                <a:spcPts val="0"/>
              </a:spcAft>
              <a:buNone/>
            </a:pPr>
            <a:r>
              <a:rPr b="1" i="0" lang="en-US" sz="2000" u="sng" cap="none" strike="noStrike">
                <a:solidFill>
                  <a:srgbClr val="1F1F26"/>
                </a:solidFill>
                <a:latin typeface="Constantia"/>
                <a:ea typeface="Constantia"/>
                <a:cs typeface="Constantia"/>
                <a:sym typeface="Constantia"/>
              </a:rPr>
              <a:t>Connections through AT</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 </a:t>
            </a:r>
            <a:r>
              <a:rPr b="0" i="0" lang="en-US" sz="2000" u="none" cap="none" strike="noStrike">
                <a:solidFill>
                  <a:srgbClr val="000000"/>
                </a:solidFill>
                <a:latin typeface="Constantia"/>
                <a:ea typeface="Constantia"/>
                <a:cs typeface="Constantia"/>
                <a:sym typeface="Constantia"/>
              </a:rPr>
              <a:t>Telehealth</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Constantia"/>
                <a:ea typeface="Constantia"/>
                <a:cs typeface="Constantia"/>
                <a:sym typeface="Constantia"/>
              </a:rPr>
              <a:t>Evidence based programming</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Constantia"/>
                <a:ea typeface="Constantia"/>
                <a:cs typeface="Constantia"/>
                <a:sym typeface="Constantia"/>
              </a:rPr>
              <a:t>With friends/family</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Constantia"/>
                <a:ea typeface="Constantia"/>
                <a:cs typeface="Constantia"/>
                <a:sym typeface="Constantia"/>
              </a:rPr>
              <a:t>Exercise,  Spiritual worship,  Food shopping </a:t>
            </a:r>
            <a:endParaRPr/>
          </a:p>
          <a:p>
            <a:pPr indent="0" lvl="0" marL="0" marR="0" rtl="0" algn="ctr">
              <a:lnSpc>
                <a:spcPct val="100000"/>
              </a:lnSpc>
              <a:spcBef>
                <a:spcPts val="0"/>
              </a:spcBef>
              <a:spcAft>
                <a:spcPts val="0"/>
              </a:spcAft>
              <a:buNone/>
            </a:pPr>
            <a:r>
              <a:rPr b="0" i="0" lang="en-US" sz="2000" u="none" cap="none" strike="noStrike">
                <a:solidFill>
                  <a:srgbClr val="000000"/>
                </a:solidFill>
                <a:latin typeface="Constantia"/>
                <a:ea typeface="Constantia"/>
                <a:cs typeface="Constantia"/>
                <a:sym typeface="Constantia"/>
              </a:rPr>
              <a:t> Online banking</a:t>
            </a:r>
            <a:endParaRPr b="0" i="0" sz="2000" u="none" cap="none" strike="noStrike">
              <a:solidFill>
                <a:srgbClr val="1F1F26"/>
              </a:solidFill>
              <a:latin typeface="Constantia"/>
              <a:ea typeface="Constantia"/>
              <a:cs typeface="Constantia"/>
              <a:sym typeface="Constantia"/>
            </a:endParaRPr>
          </a:p>
          <a:p>
            <a:pPr indent="0" lvl="0" marL="0" marR="0" rtl="0" algn="ctr">
              <a:lnSpc>
                <a:spcPct val="100000"/>
              </a:lnSpc>
              <a:spcBef>
                <a:spcPts val="0"/>
              </a:spcBef>
              <a:spcAft>
                <a:spcPts val="0"/>
              </a:spcAft>
              <a:buNone/>
            </a:pPr>
            <a:r>
              <a:t/>
            </a:r>
            <a:endParaRPr b="0" i="0" sz="2000" u="none" cap="none" strike="noStrike">
              <a:solidFill>
                <a:srgbClr val="1F1F26"/>
              </a:solidFill>
              <a:latin typeface="Constantia"/>
              <a:ea typeface="Constantia"/>
              <a:cs typeface="Constantia"/>
              <a:sym typeface="Constantia"/>
            </a:endParaRPr>
          </a:p>
          <a:p>
            <a:pPr indent="0" lvl="0" marL="0" marR="0" rtl="0" algn="ctr">
              <a:lnSpc>
                <a:spcPct val="100000"/>
              </a:lnSpc>
              <a:spcBef>
                <a:spcPts val="0"/>
              </a:spcBef>
              <a:spcAft>
                <a:spcPts val="0"/>
              </a:spcAft>
              <a:buNone/>
            </a:pPr>
            <a:r>
              <a:t/>
            </a:r>
            <a:endParaRPr b="0" i="0" sz="2000" u="none" cap="none" strike="noStrike">
              <a:solidFill>
                <a:srgbClr val="000000"/>
              </a:solidFill>
              <a:latin typeface="Constantia"/>
              <a:ea typeface="Constantia"/>
              <a:cs typeface="Constantia"/>
              <a:sym typeface="Constantia"/>
            </a:endParaRPr>
          </a:p>
        </p:txBody>
      </p:sp>
      <p:sp>
        <p:nvSpPr>
          <p:cNvPr descr="Follow-up with Social Isolation Scale  30 days post training &amp; to additional training needs.  This has an arrow pointing to repeating the social isolation scale at 60 days&#10;" id="665" name="Google Shape;665;p87"/>
          <p:cNvSpPr txBox="1"/>
          <p:nvPr/>
        </p:nvSpPr>
        <p:spPr>
          <a:xfrm>
            <a:off x="8496709" y="3425579"/>
            <a:ext cx="29748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rgbClr val="1F1F26"/>
                </a:solidFill>
                <a:latin typeface="Constantia"/>
                <a:ea typeface="Constantia"/>
                <a:cs typeface="Constantia"/>
                <a:sym typeface="Constantia"/>
              </a:rPr>
              <a:t>Follow-up with Social Isolation Scale</a:t>
            </a:r>
            <a:endParaRPr/>
          </a:p>
          <a:p>
            <a:pPr indent="0" lvl="0" marL="0" marR="0" rtl="0" algn="ctr">
              <a:lnSpc>
                <a:spcPct val="100000"/>
              </a:lnSpc>
              <a:spcBef>
                <a:spcPts val="0"/>
              </a:spcBef>
              <a:spcAft>
                <a:spcPts val="0"/>
              </a:spcAft>
              <a:buNone/>
            </a:pPr>
            <a:r>
              <a:rPr b="0" i="0" lang="en-US" sz="2000" u="none" cap="none" strike="noStrike">
                <a:solidFill>
                  <a:srgbClr val="1F1F26"/>
                </a:solidFill>
                <a:latin typeface="Constantia"/>
                <a:ea typeface="Constantia"/>
                <a:cs typeface="Constantia"/>
                <a:sym typeface="Constantia"/>
              </a:rPr>
              <a:t> 30 days post training &amp; to additional training needs</a:t>
            </a:r>
            <a:endParaRPr b="0" i="0" sz="2000" u="none" cap="none" strike="noStrike">
              <a:solidFill>
                <a:srgbClr val="1F1F26"/>
              </a:solidFill>
              <a:latin typeface="Arial"/>
              <a:ea typeface="Arial"/>
              <a:cs typeface="Arial"/>
              <a:sym typeface="Arial"/>
            </a:endParaRPr>
          </a:p>
        </p:txBody>
      </p:sp>
      <p:sp>
        <p:nvSpPr>
          <p:cNvPr id="666" name="Google Shape;666;p87"/>
          <p:cNvSpPr/>
          <p:nvPr/>
        </p:nvSpPr>
        <p:spPr>
          <a:xfrm>
            <a:off x="4736873" y="2203150"/>
            <a:ext cx="1053300" cy="1053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7" name="Google Shape;667;p87"/>
          <p:cNvSpPr/>
          <p:nvPr/>
        </p:nvSpPr>
        <p:spPr>
          <a:xfrm>
            <a:off x="1090668" y="1383888"/>
            <a:ext cx="10366800" cy="56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8" name="Google Shape;668;p87"/>
          <p:cNvSpPr/>
          <p:nvPr/>
        </p:nvSpPr>
        <p:spPr>
          <a:xfrm>
            <a:off x="1039412" y="1382701"/>
            <a:ext cx="177600" cy="681900"/>
          </a:xfrm>
          <a:prstGeom prst="down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9" name="Google Shape;669;p87"/>
          <p:cNvSpPr/>
          <p:nvPr/>
        </p:nvSpPr>
        <p:spPr>
          <a:xfrm>
            <a:off x="11406055" y="13782"/>
            <a:ext cx="71700" cy="1408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670" name="Google Shape;670;p87"/>
          <p:cNvGrpSpPr/>
          <p:nvPr/>
        </p:nvGrpSpPr>
        <p:grpSpPr>
          <a:xfrm>
            <a:off x="9740021" y="4963523"/>
            <a:ext cx="183901" cy="522891"/>
            <a:chOff x="5157861" y="5268323"/>
            <a:chExt cx="183901" cy="522891"/>
          </a:xfrm>
        </p:grpSpPr>
        <p:sp>
          <p:nvSpPr>
            <p:cNvPr id="671" name="Google Shape;671;p87"/>
            <p:cNvSpPr/>
            <p:nvPr/>
          </p:nvSpPr>
          <p:spPr>
            <a:xfrm rot="5400000">
              <a:off x="5165813" y="5432384"/>
              <a:ext cx="168000" cy="183900"/>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72" name="Google Shape;672;p87"/>
            <p:cNvSpPr/>
            <p:nvPr/>
          </p:nvSpPr>
          <p:spPr>
            <a:xfrm rot="5400000">
              <a:off x="5165813" y="5260373"/>
              <a:ext cx="168000" cy="183900"/>
            </a:xfrm>
            <a:prstGeom prst="chevron">
              <a:avLst>
                <a:gd fmla="val 50000" name="adj"/>
              </a:avLst>
            </a:prstGeom>
            <a:solidFill>
              <a:srgbClr val="A9C2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73" name="Google Shape;673;p87"/>
            <p:cNvSpPr/>
            <p:nvPr/>
          </p:nvSpPr>
          <p:spPr>
            <a:xfrm rot="5400000">
              <a:off x="5165811" y="5615264"/>
              <a:ext cx="168000" cy="183900"/>
            </a:xfrm>
            <a:prstGeom prst="chevron">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674" name="Google Shape;674;p87"/>
          <p:cNvSpPr txBox="1"/>
          <p:nvPr/>
        </p:nvSpPr>
        <p:spPr>
          <a:xfrm>
            <a:off x="8496709" y="5522972"/>
            <a:ext cx="2974800" cy="1200600"/>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1F1F26"/>
                </a:solidFill>
                <a:latin typeface="Constantia"/>
                <a:ea typeface="Constantia"/>
                <a:cs typeface="Constantia"/>
                <a:sym typeface="Constantia"/>
              </a:rPr>
              <a:t>Repeat Social Isolation Scale at 60 days</a:t>
            </a:r>
            <a:endParaRPr/>
          </a:p>
        </p:txBody>
      </p:sp>
      <p:pic>
        <p:nvPicPr>
          <p:cNvPr id="675" name="Google Shape;675;p87"/>
          <p:cNvPicPr preferRelativeResize="0"/>
          <p:nvPr>
            <p:ph idx="3" type="pic"/>
          </p:nvPr>
        </p:nvPicPr>
        <p:blipFill rotWithShape="1">
          <a:blip r:embed="rId3">
            <a:alphaModFix/>
          </a:blip>
          <a:srcRect b="0" l="79" r="69" t="0"/>
          <a:stretch/>
        </p:blipFill>
        <p:spPr>
          <a:xfrm>
            <a:off x="587375" y="2128838"/>
            <a:ext cx="1047600" cy="1049400"/>
          </a:xfrm>
          <a:prstGeom prst="ellipse">
            <a:avLst/>
          </a:prstGeom>
          <a:solidFill>
            <a:schemeClr val="accent1"/>
          </a:solidFill>
          <a:ln>
            <a:noFill/>
          </a:ln>
        </p:spPr>
      </p:pic>
      <p:pic>
        <p:nvPicPr>
          <p:cNvPr id="676" name="Google Shape;676;p87"/>
          <p:cNvPicPr preferRelativeResize="0"/>
          <p:nvPr/>
        </p:nvPicPr>
        <p:blipFill rotWithShape="1">
          <a:blip r:embed="rId4">
            <a:alphaModFix/>
          </a:blip>
          <a:srcRect b="69" l="0" r="0" t="79"/>
          <a:stretch/>
        </p:blipFill>
        <p:spPr>
          <a:xfrm>
            <a:off x="4741100" y="2208218"/>
            <a:ext cx="1049100" cy="1049100"/>
          </a:xfrm>
          <a:prstGeom prst="ellipse">
            <a:avLst/>
          </a:prstGeom>
          <a:solidFill>
            <a:schemeClr val="accent1"/>
          </a:solidFill>
          <a:ln>
            <a:noFill/>
          </a:ln>
        </p:spPr>
      </p:pic>
      <p:pic>
        <p:nvPicPr>
          <p:cNvPr id="677" name="Google Shape;677;p87"/>
          <p:cNvPicPr preferRelativeResize="0"/>
          <p:nvPr>
            <p:ph idx="5" type="pic"/>
          </p:nvPr>
        </p:nvPicPr>
        <p:blipFill rotWithShape="1">
          <a:blip r:embed="rId5">
            <a:alphaModFix/>
          </a:blip>
          <a:srcRect b="0" l="0" r="0" t="0"/>
          <a:stretch/>
        </p:blipFill>
        <p:spPr>
          <a:xfrm>
            <a:off x="9307513" y="2173288"/>
            <a:ext cx="1049400" cy="1049400"/>
          </a:xfrm>
          <a:prstGeom prst="ellipse">
            <a:avLst/>
          </a:prstGeom>
          <a:solidFill>
            <a:schemeClr val="accent1"/>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8"/>
          <p:cNvSpPr/>
          <p:nvPr/>
        </p:nvSpPr>
        <p:spPr>
          <a:xfrm>
            <a:off x="0" y="3695875"/>
            <a:ext cx="12248100" cy="129000"/>
          </a:xfrm>
          <a:prstGeom prst="rect">
            <a:avLst/>
          </a:prstGeom>
          <a:solidFill>
            <a:srgbClr val="E1EAEC"/>
          </a:solidFill>
          <a:ln cap="flat" cmpd="sng" w="25400">
            <a:solidFill>
              <a:srgbClr val="E1EA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descr="Project partners " id="683" name="Google Shape;683;p88"/>
          <p:cNvSpPr txBox="1"/>
          <p:nvPr>
            <p:ph type="title"/>
          </p:nvPr>
        </p:nvSpPr>
        <p:spPr>
          <a:xfrm>
            <a:off x="668543" y="1039330"/>
            <a:ext cx="10854900" cy="804900"/>
          </a:xfrm>
          <a:prstGeom prst="rect">
            <a:avLst/>
          </a:prstGeom>
          <a:noFill/>
          <a:ln>
            <a:noFill/>
          </a:ln>
        </p:spPr>
        <p:txBody>
          <a:bodyPr anchorCtr="0" anchor="b" bIns="45700" lIns="0" spcFirstLastPara="1" rIns="91425" wrap="square" tIns="45700">
            <a:normAutofit/>
          </a:bodyPr>
          <a:lstStyle/>
          <a:p>
            <a:pPr indent="0" lvl="0" marL="0" rtl="0" algn="ctr">
              <a:lnSpc>
                <a:spcPct val="90000"/>
              </a:lnSpc>
              <a:spcBef>
                <a:spcPts val="0"/>
              </a:spcBef>
              <a:spcAft>
                <a:spcPts val="0"/>
              </a:spcAft>
              <a:buSzPts val="4400"/>
              <a:buNone/>
            </a:pPr>
            <a:r>
              <a:rPr lang="en-US"/>
              <a:t>Project Partners</a:t>
            </a:r>
            <a:endParaRPr/>
          </a:p>
        </p:txBody>
      </p:sp>
      <p:pic>
        <p:nvPicPr>
          <p:cNvPr id="684" name="Google Shape;684;p88"/>
          <p:cNvPicPr preferRelativeResize="0"/>
          <p:nvPr>
            <p:ph idx="4" type="pic"/>
          </p:nvPr>
        </p:nvPicPr>
        <p:blipFill rotWithShape="1">
          <a:blip r:embed="rId3">
            <a:alphaModFix/>
          </a:blip>
          <a:srcRect b="0" l="34126" r="34126" t="0"/>
          <a:stretch/>
        </p:blipFill>
        <p:spPr>
          <a:xfrm>
            <a:off x="7035730" y="3235748"/>
            <a:ext cx="1049100" cy="1049100"/>
          </a:xfrm>
          <a:prstGeom prst="ellipse">
            <a:avLst/>
          </a:prstGeom>
          <a:solidFill>
            <a:schemeClr val="accent1"/>
          </a:solidFill>
          <a:ln>
            <a:noFill/>
          </a:ln>
        </p:spPr>
      </p:pic>
      <p:pic>
        <p:nvPicPr>
          <p:cNvPr id="685" name="Google Shape;685;p88"/>
          <p:cNvPicPr preferRelativeResize="0"/>
          <p:nvPr>
            <p:ph idx="5" type="pic"/>
          </p:nvPr>
        </p:nvPicPr>
        <p:blipFill rotWithShape="1">
          <a:blip r:embed="rId4">
            <a:alphaModFix/>
          </a:blip>
          <a:srcRect b="0" l="79" r="69" t="0"/>
          <a:stretch/>
        </p:blipFill>
        <p:spPr>
          <a:xfrm>
            <a:off x="9883035" y="3235748"/>
            <a:ext cx="1049100" cy="1049100"/>
          </a:xfrm>
          <a:prstGeom prst="ellipse">
            <a:avLst/>
          </a:prstGeom>
          <a:solidFill>
            <a:schemeClr val="accent1"/>
          </a:solidFill>
          <a:ln>
            <a:noFill/>
          </a:ln>
        </p:spPr>
      </p:pic>
      <p:sp>
        <p:nvSpPr>
          <p:cNvPr descr="5 Area Agencies on Aging" id="686" name="Google Shape;686;p88"/>
          <p:cNvSpPr txBox="1"/>
          <p:nvPr>
            <p:ph idx="1" type="body"/>
          </p:nvPr>
        </p:nvSpPr>
        <p:spPr>
          <a:xfrm>
            <a:off x="630780" y="4601529"/>
            <a:ext cx="2469900" cy="731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5 Area Agencies on Aging</a:t>
            </a:r>
            <a:endParaRPr/>
          </a:p>
        </p:txBody>
      </p:sp>
      <p:sp>
        <p:nvSpPr>
          <p:cNvPr descr="5 Centers for Independent Living" id="687" name="Google Shape;687;p88"/>
          <p:cNvSpPr txBox="1"/>
          <p:nvPr>
            <p:ph idx="6" type="body"/>
          </p:nvPr>
        </p:nvSpPr>
        <p:spPr>
          <a:xfrm>
            <a:off x="3476825" y="4604472"/>
            <a:ext cx="2469900" cy="731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5 Centers for Independent Living</a:t>
            </a:r>
            <a:endParaRPr/>
          </a:p>
        </p:txBody>
      </p:sp>
      <p:sp>
        <p:nvSpPr>
          <p:cNvPr descr="3 Assistive Technology Partner Agencies" id="688" name="Google Shape;688;p88"/>
          <p:cNvSpPr txBox="1"/>
          <p:nvPr>
            <p:ph idx="7" type="body"/>
          </p:nvPr>
        </p:nvSpPr>
        <p:spPr>
          <a:xfrm>
            <a:off x="6322870" y="4601529"/>
            <a:ext cx="2469900" cy="731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3 Assistive Technology Partner Agencies</a:t>
            </a:r>
            <a:endParaRPr/>
          </a:p>
        </p:txBody>
      </p:sp>
      <p:sp>
        <p:nvSpPr>
          <p:cNvPr descr="Various Funders" id="689" name="Google Shape;689;p88"/>
          <p:cNvSpPr txBox="1"/>
          <p:nvPr>
            <p:ph idx="8" type="body"/>
          </p:nvPr>
        </p:nvSpPr>
        <p:spPr>
          <a:xfrm>
            <a:off x="9168916" y="4597346"/>
            <a:ext cx="2469900" cy="731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800"/>
              <a:buNone/>
            </a:pPr>
            <a:r>
              <a:rPr lang="en-US" sz="2000">
                <a:latin typeface="Constantia"/>
                <a:ea typeface="Constantia"/>
                <a:cs typeface="Constantia"/>
                <a:sym typeface="Constantia"/>
              </a:rPr>
              <a:t>Various Funders</a:t>
            </a:r>
            <a:endParaRPr/>
          </a:p>
        </p:txBody>
      </p:sp>
      <p:sp>
        <p:nvSpPr>
          <p:cNvPr descr="All working together" id="690" name="Google Shape;690;p88"/>
          <p:cNvSpPr txBox="1"/>
          <p:nvPr>
            <p:ph idx="9" type="body"/>
          </p:nvPr>
        </p:nvSpPr>
        <p:spPr>
          <a:xfrm>
            <a:off x="838200" y="2018022"/>
            <a:ext cx="10685400" cy="541500"/>
          </a:xfrm>
          <a:prstGeom prst="rect">
            <a:avLst/>
          </a:prstGeom>
          <a:noFill/>
          <a:ln>
            <a:noFill/>
          </a:ln>
        </p:spPr>
        <p:txBody>
          <a:bodyPr anchorCtr="0" anchor="t" bIns="45700" lIns="0" spcFirstLastPara="1" rIns="91425" wrap="square" tIns="45700">
            <a:noAutofit/>
          </a:bodyPr>
          <a:lstStyle/>
          <a:p>
            <a:pPr indent="0" lvl="0" marL="0" rtl="0" algn="ctr">
              <a:lnSpc>
                <a:spcPct val="100000"/>
              </a:lnSpc>
              <a:spcBef>
                <a:spcPts val="1000"/>
              </a:spcBef>
              <a:spcAft>
                <a:spcPts val="0"/>
              </a:spcAft>
              <a:buSzPts val="2800"/>
              <a:buNone/>
            </a:pPr>
            <a:r>
              <a:rPr b="1" lang="en-US" sz="2400">
                <a:latin typeface="Constantia"/>
                <a:ea typeface="Constantia"/>
                <a:cs typeface="Constantia"/>
                <a:sym typeface="Constantia"/>
              </a:rPr>
              <a:t>All Working Together</a:t>
            </a:r>
            <a:endParaRPr/>
          </a:p>
        </p:txBody>
      </p:sp>
      <p:pic>
        <p:nvPicPr>
          <p:cNvPr id="691" name="Google Shape;691;p88"/>
          <p:cNvPicPr preferRelativeResize="0"/>
          <p:nvPr>
            <p:ph idx="3" type="pic"/>
          </p:nvPr>
        </p:nvPicPr>
        <p:blipFill rotWithShape="1">
          <a:blip r:embed="rId5">
            <a:alphaModFix/>
          </a:blip>
          <a:srcRect b="0" l="12990" r="12990" t="0"/>
          <a:stretch/>
        </p:blipFill>
        <p:spPr>
          <a:xfrm>
            <a:off x="4188425" y="3235748"/>
            <a:ext cx="1049100" cy="1049100"/>
          </a:xfrm>
          <a:prstGeom prst="ellipse">
            <a:avLst/>
          </a:prstGeom>
          <a:solidFill>
            <a:schemeClr val="accent1"/>
          </a:solidFill>
          <a:ln>
            <a:noFill/>
          </a:ln>
        </p:spPr>
      </p:pic>
      <p:sp>
        <p:nvSpPr>
          <p:cNvPr id="692" name="Google Shape;692;p88"/>
          <p:cNvSpPr/>
          <p:nvPr/>
        </p:nvSpPr>
        <p:spPr>
          <a:xfrm flipH="1" rot="10800000">
            <a:off x="1800452" y="2631134"/>
            <a:ext cx="9044700" cy="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693" name="Google Shape;693;p88"/>
          <p:cNvPicPr preferRelativeResize="0"/>
          <p:nvPr>
            <p:ph idx="2" type="pic"/>
          </p:nvPr>
        </p:nvPicPr>
        <p:blipFill rotWithShape="1">
          <a:blip r:embed="rId6">
            <a:alphaModFix/>
          </a:blip>
          <a:srcRect b="0" l="11731" r="11739" t="0"/>
          <a:stretch/>
        </p:blipFill>
        <p:spPr>
          <a:xfrm>
            <a:off x="1341120" y="3235748"/>
            <a:ext cx="1049100" cy="1049100"/>
          </a:xfrm>
          <a:prstGeom prst="ellipse">
            <a:avLst/>
          </a:prstGeom>
          <a:solidFill>
            <a:schemeClr val="accent1"/>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descr="Identify those at Risk &#10;Screen individuals during Information and Referral and Assistance Calls" id="698" name="Google Shape;698;p89"/>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4000">
                <a:solidFill>
                  <a:srgbClr val="0B4A5D"/>
                </a:solidFill>
                <a:latin typeface="Constantia"/>
                <a:ea typeface="Constantia"/>
                <a:cs typeface="Constantia"/>
                <a:sym typeface="Constantia"/>
              </a:rPr>
              <a:t>Identify Those at Risk</a:t>
            </a:r>
            <a:br>
              <a:rPr lang="en-US">
                <a:latin typeface="Constantia"/>
                <a:ea typeface="Constantia"/>
                <a:cs typeface="Constantia"/>
                <a:sym typeface="Constantia"/>
              </a:rPr>
            </a:br>
            <a:endParaRPr/>
          </a:p>
        </p:txBody>
      </p:sp>
      <p:sp>
        <p:nvSpPr>
          <p:cNvPr id="699" name="Google Shape;699;p8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700" name="Google Shape;700;p8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701" name="Google Shape;701;p89"/>
          <p:cNvSpPr/>
          <p:nvPr/>
        </p:nvSpPr>
        <p:spPr>
          <a:xfrm>
            <a:off x="838200" y="1300158"/>
            <a:ext cx="9312300" cy="396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US" sz="2200" u="none" cap="none" strike="noStrike">
                <a:solidFill>
                  <a:srgbClr val="04A299"/>
                </a:solidFill>
                <a:latin typeface="Constantia"/>
                <a:ea typeface="Constantia"/>
                <a:cs typeface="Constantia"/>
                <a:sym typeface="Constantia"/>
              </a:rPr>
              <a:t>Screen Individuals during Information/Referral and Assistance Calls</a:t>
            </a:r>
            <a:endParaRPr/>
          </a:p>
        </p:txBody>
      </p:sp>
      <p:pic>
        <p:nvPicPr>
          <p:cNvPr descr="Area Agencies on Aging offer core services through the Older Americans Act.  Nutrition, Health and Wellness, Supportive Services, Elder Rights and Caregiver services.  The average Area Agency on Aging offers more than a dozen additional services.  The most common non-core services are 85% insurance counseling, 82% case management and 44% senior medicare patrol." id="702" name="Google Shape;702;p89"/>
          <p:cNvPicPr preferRelativeResize="0"/>
          <p:nvPr/>
        </p:nvPicPr>
        <p:blipFill rotWithShape="1">
          <a:blip r:embed="rId3">
            <a:alphaModFix/>
          </a:blip>
          <a:srcRect b="-1307" l="5571" r="0" t="44226"/>
          <a:stretch/>
        </p:blipFill>
        <p:spPr>
          <a:xfrm>
            <a:off x="1069504" y="1916350"/>
            <a:ext cx="4806640" cy="3739049"/>
          </a:xfrm>
          <a:prstGeom prst="rect">
            <a:avLst/>
          </a:prstGeom>
          <a:noFill/>
          <a:ln>
            <a:noFill/>
          </a:ln>
        </p:spPr>
      </p:pic>
      <p:pic>
        <p:nvPicPr>
          <p:cNvPr descr="  How do Independent Living Programs Help?  Connecting to local services, assisting with job searches, teaching local transit skills, education about legal rights, supporting peer mentoring, moving from institutions, helping with self-advocacy, school-to-career transition, supporting healthy living, housing options assistance and assisting with home accessibility." id="703" name="Google Shape;703;p89"/>
          <p:cNvPicPr preferRelativeResize="0"/>
          <p:nvPr/>
        </p:nvPicPr>
        <p:blipFill rotWithShape="1">
          <a:blip r:embed="rId4">
            <a:alphaModFix/>
          </a:blip>
          <a:srcRect b="10278" l="2037" r="487" t="47663"/>
          <a:stretch/>
        </p:blipFill>
        <p:spPr>
          <a:xfrm>
            <a:off x="6370820" y="1916351"/>
            <a:ext cx="4859546" cy="40497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descr="Connect to Technology and Resources. A person centered approach" id="708" name="Google Shape;708;p90"/>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4000">
                <a:solidFill>
                  <a:srgbClr val="0B4A5D"/>
                </a:solidFill>
                <a:latin typeface="Constantia"/>
                <a:ea typeface="Constantia"/>
                <a:cs typeface="Constantia"/>
                <a:sym typeface="Constantia"/>
              </a:rPr>
              <a:t>Connect to Technology &amp; Resources</a:t>
            </a:r>
            <a:endParaRPr/>
          </a:p>
        </p:txBody>
      </p:sp>
      <p:sp>
        <p:nvSpPr>
          <p:cNvPr descr="Who does the person want to connect to?&#10;Preferences, strengths &amp; special needs of the person&#10;Which AT device &amp; software would be best suited?&#10;Connection to community resources&#10;Training &amp; support in use of AT&#10;Follow-up&#10;" id="709" name="Google Shape;709;p90"/>
          <p:cNvSpPr txBox="1"/>
          <p:nvPr>
            <p:ph idx="1" type="body"/>
          </p:nvPr>
        </p:nvSpPr>
        <p:spPr>
          <a:xfrm>
            <a:off x="684067" y="1990517"/>
            <a:ext cx="727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Who does the person want to connect to?</a:t>
            </a:r>
            <a:endParaRPr/>
          </a:p>
          <a:p>
            <a:pPr indent="-342900" lvl="0" marL="457200" rtl="0" algn="l">
              <a:lnSpc>
                <a:spcPct val="90000"/>
              </a:lnSpc>
              <a:spcBef>
                <a:spcPts val="1000"/>
              </a:spcBef>
              <a:spcAft>
                <a:spcPts val="0"/>
              </a:spcAft>
              <a:buClr>
                <a:schemeClr val="dk1"/>
              </a:buClr>
              <a:buSzPts val="1800"/>
              <a:buChar char="•"/>
            </a:pPr>
            <a:r>
              <a:rPr lang="en-US"/>
              <a:t>Preferences, strengths &amp; special needs of the person</a:t>
            </a:r>
            <a:endParaRPr/>
          </a:p>
          <a:p>
            <a:pPr indent="-342900" lvl="0" marL="457200" rtl="0" algn="l">
              <a:lnSpc>
                <a:spcPct val="90000"/>
              </a:lnSpc>
              <a:spcBef>
                <a:spcPts val="1000"/>
              </a:spcBef>
              <a:spcAft>
                <a:spcPts val="0"/>
              </a:spcAft>
              <a:buClr>
                <a:schemeClr val="dk1"/>
              </a:buClr>
              <a:buSzPts val="1800"/>
              <a:buChar char="•"/>
            </a:pPr>
            <a:r>
              <a:rPr lang="en-US"/>
              <a:t>Which AT device &amp; software would be best suited?</a:t>
            </a:r>
            <a:endParaRPr/>
          </a:p>
          <a:p>
            <a:pPr indent="-342900" lvl="0" marL="457200" rtl="0" algn="l">
              <a:lnSpc>
                <a:spcPct val="90000"/>
              </a:lnSpc>
              <a:spcBef>
                <a:spcPts val="1000"/>
              </a:spcBef>
              <a:spcAft>
                <a:spcPts val="0"/>
              </a:spcAft>
              <a:buClr>
                <a:schemeClr val="dk1"/>
              </a:buClr>
              <a:buSzPts val="1800"/>
              <a:buChar char="•"/>
            </a:pPr>
            <a:r>
              <a:rPr lang="en-US"/>
              <a:t>Connection to community resources</a:t>
            </a:r>
            <a:endParaRPr/>
          </a:p>
          <a:p>
            <a:pPr indent="-342900" lvl="0" marL="457200" rtl="0" algn="l">
              <a:lnSpc>
                <a:spcPct val="90000"/>
              </a:lnSpc>
              <a:spcBef>
                <a:spcPts val="1000"/>
              </a:spcBef>
              <a:spcAft>
                <a:spcPts val="0"/>
              </a:spcAft>
              <a:buClr>
                <a:schemeClr val="dk1"/>
              </a:buClr>
              <a:buSzPts val="1800"/>
              <a:buChar char="•"/>
            </a:pPr>
            <a:r>
              <a:rPr lang="en-US"/>
              <a:t>Training &amp; support in use of AT</a:t>
            </a:r>
            <a:endParaRPr/>
          </a:p>
          <a:p>
            <a:pPr indent="-342900" lvl="0" marL="457200" rtl="0" algn="l">
              <a:lnSpc>
                <a:spcPct val="90000"/>
              </a:lnSpc>
              <a:spcBef>
                <a:spcPts val="1000"/>
              </a:spcBef>
              <a:spcAft>
                <a:spcPts val="0"/>
              </a:spcAft>
              <a:buClr>
                <a:schemeClr val="dk1"/>
              </a:buClr>
              <a:buSzPts val="1800"/>
              <a:buChar char="•"/>
            </a:pPr>
            <a:r>
              <a:rPr lang="en-US"/>
              <a:t>Follow-up</a:t>
            </a:r>
            <a:endParaRPr/>
          </a:p>
        </p:txBody>
      </p:sp>
      <p:pic>
        <p:nvPicPr>
          <p:cNvPr descr="Logo for Tech Act Achievement through Technology" id="710" name="Google Shape;710;p90"/>
          <p:cNvPicPr preferRelativeResize="0"/>
          <p:nvPr/>
        </p:nvPicPr>
        <p:blipFill rotWithShape="1">
          <a:blip r:embed="rId3">
            <a:alphaModFix/>
          </a:blip>
          <a:srcRect b="0" l="0" r="0" t="0"/>
          <a:stretch/>
        </p:blipFill>
        <p:spPr>
          <a:xfrm>
            <a:off x="7959777" y="3429000"/>
            <a:ext cx="4085145" cy="1325563"/>
          </a:xfrm>
          <a:prstGeom prst="rect">
            <a:avLst/>
          </a:prstGeom>
          <a:noFill/>
          <a:ln>
            <a:noFill/>
          </a:ln>
        </p:spPr>
      </p:pic>
      <p:sp>
        <p:nvSpPr>
          <p:cNvPr id="711" name="Google Shape;711;p90"/>
          <p:cNvSpPr/>
          <p:nvPr/>
        </p:nvSpPr>
        <p:spPr>
          <a:xfrm>
            <a:off x="988101" y="1439927"/>
            <a:ext cx="3775500" cy="396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US" sz="2200" u="none" cap="none" strike="noStrike">
                <a:solidFill>
                  <a:srgbClr val="04A299"/>
                </a:solidFill>
                <a:latin typeface="Constantia"/>
                <a:ea typeface="Constantia"/>
                <a:cs typeface="Constantia"/>
                <a:sym typeface="Constantia"/>
              </a:rPr>
              <a:t>Person Centered Approach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descr="Additional Partnerships" id="716" name="Google Shape;716;p91"/>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latin typeface="Constantia"/>
                <a:ea typeface="Constantia"/>
                <a:cs typeface="Constantia"/>
                <a:sym typeface="Constantia"/>
              </a:rPr>
              <a:t>Additional Partnerships</a:t>
            </a:r>
            <a:br>
              <a:rPr lang="en-US">
                <a:latin typeface="Constantia"/>
                <a:ea typeface="Constantia"/>
                <a:cs typeface="Constantia"/>
                <a:sym typeface="Constantia"/>
              </a:rPr>
            </a:br>
            <a:endParaRPr/>
          </a:p>
        </p:txBody>
      </p:sp>
      <p:sp>
        <p:nvSpPr>
          <p:cNvPr descr="National Family Caregiver Respite Supplemental Programs&#10;PLAN of CT Charitable Trust Foundation&#10;Centers for Independent Living CARES Act funds&#10;Town of Trumbull&#10;Bellows Fund, Jewish Family Services, Oakhill Alumni &#10;Private pay&#10;Department of Social Services – Medicaid Unit&#10;All Medicaid waivers except PCA waiver had funds for technology&#10;" id="717" name="Google Shape;717;p9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National Family Caregiver Respite Supplemental Programs</a:t>
            </a:r>
            <a:endParaRPr/>
          </a:p>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PLAN of CT Charitable Trust Foundation</a:t>
            </a:r>
            <a:endParaRPr/>
          </a:p>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Centers for Independent Living CARES Act funds</a:t>
            </a:r>
            <a:endParaRPr/>
          </a:p>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Town of Trumbull</a:t>
            </a:r>
            <a:endParaRPr/>
          </a:p>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Bellows Fund, Jewish Family Services, Oakhill Alumni </a:t>
            </a:r>
            <a:endParaRPr/>
          </a:p>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Private pay</a:t>
            </a:r>
            <a:endParaRPr/>
          </a:p>
          <a:p>
            <a:pPr indent="-302574" lvl="0" marL="302574" rtl="0" algn="l">
              <a:lnSpc>
                <a:spcPct val="90000"/>
              </a:lnSpc>
              <a:spcBef>
                <a:spcPts val="1000"/>
              </a:spcBef>
              <a:spcAft>
                <a:spcPts val="0"/>
              </a:spcAft>
              <a:buSzPts val="1800"/>
              <a:buFont typeface="Arial"/>
              <a:buChar char="•"/>
            </a:pPr>
            <a:r>
              <a:rPr lang="en-US" sz="2118">
                <a:solidFill>
                  <a:schemeClr val="dk1"/>
                </a:solidFill>
                <a:latin typeface="Constantia"/>
                <a:ea typeface="Constantia"/>
                <a:cs typeface="Constantia"/>
                <a:sym typeface="Constantia"/>
              </a:rPr>
              <a:t>Department of Social Services – Medicaid Unit</a:t>
            </a:r>
            <a:endParaRPr/>
          </a:p>
          <a:p>
            <a:pPr indent="-302575" lvl="1" marL="988391" rtl="0" algn="l">
              <a:lnSpc>
                <a:spcPct val="90000"/>
              </a:lnSpc>
              <a:spcBef>
                <a:spcPts val="500"/>
              </a:spcBef>
              <a:spcAft>
                <a:spcPts val="0"/>
              </a:spcAft>
              <a:buSzPts val="1800"/>
              <a:buChar char="•"/>
            </a:pPr>
            <a:r>
              <a:rPr lang="en-US" sz="2118">
                <a:solidFill>
                  <a:schemeClr val="dk1"/>
                </a:solidFill>
                <a:latin typeface="Constantia"/>
                <a:ea typeface="Constantia"/>
                <a:cs typeface="Constantia"/>
                <a:sym typeface="Constantia"/>
              </a:rPr>
              <a:t>All Medicaid waivers except PCA waiver had funds for technology</a:t>
            </a:r>
            <a:endParaRPr/>
          </a:p>
          <a:p>
            <a:pPr indent="-228600" lvl="0" marL="457200" rtl="0" algn="l">
              <a:lnSpc>
                <a:spcPct val="90000"/>
              </a:lnSpc>
              <a:spcBef>
                <a:spcPts val="1000"/>
              </a:spcBef>
              <a:spcAft>
                <a:spcPts val="0"/>
              </a:spcAft>
              <a:buClr>
                <a:schemeClr val="dk1"/>
              </a:buClr>
              <a:buSzPts val="1800"/>
              <a:buNone/>
            </a:pPr>
            <a:r>
              <a:t/>
            </a:r>
            <a:endParaRPr/>
          </a:p>
        </p:txBody>
      </p:sp>
      <p:sp>
        <p:nvSpPr>
          <p:cNvPr descr="Recommended Technology funded by" id="718" name="Google Shape;718;p91"/>
          <p:cNvSpPr txBox="1"/>
          <p:nvPr/>
        </p:nvSpPr>
        <p:spPr>
          <a:xfrm>
            <a:off x="838200" y="1155700"/>
            <a:ext cx="8067000" cy="669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i="0" lang="en-US" sz="2400" u="none" cap="none" strike="noStrike">
                <a:solidFill>
                  <a:srgbClr val="04A299"/>
                </a:solidFill>
                <a:latin typeface="Constantia"/>
                <a:ea typeface="Constantia"/>
                <a:cs typeface="Constantia"/>
                <a:sym typeface="Constantia"/>
              </a:rPr>
              <a:t>Recommended Technology funded by: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descr="Funding Partners" id="723" name="Google Shape;723;p92"/>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Funding Partners</a:t>
            </a:r>
            <a:br>
              <a:rPr lang="en-US"/>
            </a:br>
            <a:endParaRPr/>
          </a:p>
        </p:txBody>
      </p:sp>
      <p:graphicFrame>
        <p:nvGraphicFramePr>
          <p:cNvPr descr="32 received cares act funding grant, 42 received center for independent living cars act funding, 5 received funds from the Town of Trumbull, 12 received National Family Caregiver Supplemental program funds, 1 received private foundation funds, 2 received private donations, 1 was private pay, 4 were funded by Medicaid waiver programs, 2 were funded by the Bellows Fund and 3 are unknown." id="724" name="Google Shape;724;p92"/>
          <p:cNvGraphicFramePr/>
          <p:nvPr/>
        </p:nvGraphicFramePr>
        <p:xfrm>
          <a:off x="1034321" y="1916601"/>
          <a:ext cx="3000000" cy="3000000"/>
        </p:xfrm>
        <a:graphic>
          <a:graphicData uri="http://schemas.openxmlformats.org/drawingml/2006/table">
            <a:tbl>
              <a:tblPr bandRow="1" firstRow="1">
                <a:noFill/>
                <a:tableStyleId>{08F70209-FD5F-45AA-B67D-9A86FF335BC3}</a:tableStyleId>
              </a:tblPr>
              <a:tblGrid>
                <a:gridCol w="1031950"/>
                <a:gridCol w="1243075"/>
                <a:gridCol w="957350"/>
                <a:gridCol w="1184725"/>
                <a:gridCol w="1243100"/>
                <a:gridCol w="1010425"/>
                <a:gridCol w="794475"/>
                <a:gridCol w="944375"/>
                <a:gridCol w="975850"/>
                <a:gridCol w="934150"/>
              </a:tblGrid>
              <a:tr h="1026175">
                <a:tc>
                  <a:txBody>
                    <a:bodyPr/>
                    <a:lstStyle/>
                    <a:p>
                      <a:pPr indent="0" lvl="0" marL="0" marR="0" rtl="0" algn="ctr">
                        <a:lnSpc>
                          <a:spcPct val="100000"/>
                        </a:lnSpc>
                        <a:spcBef>
                          <a:spcPts val="0"/>
                        </a:spcBef>
                        <a:spcAft>
                          <a:spcPts val="0"/>
                        </a:spcAft>
                        <a:buNone/>
                      </a:pPr>
                      <a:r>
                        <a:rPr lang="en-US" sz="1400" u="none" cap="none" strike="noStrike"/>
                        <a:t>CARES Act Funding Grant</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Center for Independent Living Cares Act Funding</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Town of Trumbull</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National Family Caregiver Supplemental Program</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Private Foundation – PLAN of CT</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Donation</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Private </a:t>
                      </a:r>
                      <a:endParaRPr/>
                    </a:p>
                    <a:p>
                      <a:pPr indent="0" lvl="0" marL="0" marR="0" rtl="0" algn="ctr">
                        <a:lnSpc>
                          <a:spcPct val="100000"/>
                        </a:lnSpc>
                        <a:spcBef>
                          <a:spcPts val="0"/>
                        </a:spcBef>
                        <a:spcAft>
                          <a:spcPts val="0"/>
                        </a:spcAft>
                        <a:buNone/>
                      </a:pPr>
                      <a:r>
                        <a:rPr lang="en-US" sz="1400" u="none" cap="none" strike="noStrike"/>
                        <a:t>Pay</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Medicaid Waiver</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Bellows Fund</a:t>
                      </a:r>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None/>
                      </a:pPr>
                      <a:r>
                        <a:rPr lang="en-US" sz="1400" u="none" cap="none" strike="noStrike"/>
                        <a:t>Unknown</a:t>
                      </a:r>
                      <a:endParaRPr/>
                    </a:p>
                  </a:txBody>
                  <a:tcPr marT="45725" marB="45725" marR="91450" marL="91450">
                    <a:solidFill>
                      <a:schemeClr val="accent1"/>
                    </a:solidFill>
                  </a:tcPr>
                </a:tc>
              </a:tr>
              <a:tr h="284825">
                <a:tc>
                  <a:txBody>
                    <a:bodyPr/>
                    <a:lstStyle/>
                    <a:p>
                      <a:pPr indent="0" lvl="0" marL="0" marR="0" rtl="0" algn="ctr">
                        <a:lnSpc>
                          <a:spcPct val="100000"/>
                        </a:lnSpc>
                        <a:spcBef>
                          <a:spcPts val="0"/>
                        </a:spcBef>
                        <a:spcAft>
                          <a:spcPts val="0"/>
                        </a:spcAft>
                        <a:buNone/>
                      </a:pPr>
                      <a:r>
                        <a:rPr lang="en-US" sz="1400" u="none" cap="none" strike="noStrike"/>
                        <a:t>32</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42</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5</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12</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1</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2</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1</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4</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2</a:t>
                      </a:r>
                      <a:endParaRPr/>
                    </a:p>
                  </a:txBody>
                  <a:tcPr marT="45725" marB="45725" marR="91450" marL="91450">
                    <a:solidFill>
                      <a:srgbClr val="D5DBE5"/>
                    </a:solidFill>
                  </a:tcPr>
                </a:tc>
                <a:tc>
                  <a:txBody>
                    <a:bodyPr/>
                    <a:lstStyle/>
                    <a:p>
                      <a:pPr indent="0" lvl="0" marL="0" marR="0" rtl="0" algn="ctr">
                        <a:lnSpc>
                          <a:spcPct val="100000"/>
                        </a:lnSpc>
                        <a:spcBef>
                          <a:spcPts val="0"/>
                        </a:spcBef>
                        <a:spcAft>
                          <a:spcPts val="0"/>
                        </a:spcAft>
                        <a:buNone/>
                      </a:pPr>
                      <a:r>
                        <a:rPr lang="en-US" sz="1400" u="none" cap="none" strike="noStrike"/>
                        <a:t>3</a:t>
                      </a:r>
                      <a:endParaRPr/>
                    </a:p>
                  </a:txBody>
                  <a:tcPr marT="45725" marB="45725" marR="91450" marL="91450">
                    <a:solidFill>
                      <a:srgbClr val="D5DBE5"/>
                    </a:solidFill>
                  </a:tcPr>
                </a:tc>
              </a:tr>
            </a:tbl>
          </a:graphicData>
        </a:graphic>
      </p:graphicFrame>
      <p:sp>
        <p:nvSpPr>
          <p:cNvPr descr="69% of AT Technology Funding came from another funding source" id="725" name="Google Shape;725;p92"/>
          <p:cNvSpPr txBox="1"/>
          <p:nvPr>
            <p:ph idx="1" type="body"/>
          </p:nvPr>
        </p:nvSpPr>
        <p:spPr>
          <a:xfrm>
            <a:off x="1034321" y="4343973"/>
            <a:ext cx="9834900" cy="8682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114300" rtl="0" algn="ctr">
              <a:lnSpc>
                <a:spcPct val="90000"/>
              </a:lnSpc>
              <a:spcBef>
                <a:spcPts val="1000"/>
              </a:spcBef>
              <a:spcAft>
                <a:spcPts val="0"/>
              </a:spcAft>
              <a:buSzPts val="1800"/>
              <a:buNone/>
            </a:pPr>
            <a:r>
              <a:rPr b="1" lang="en-US" sz="2800">
                <a:solidFill>
                  <a:schemeClr val="dk1"/>
                </a:solidFill>
                <a:latin typeface="Constantia"/>
                <a:ea typeface="Constantia"/>
                <a:cs typeface="Constantia"/>
                <a:sym typeface="Constantia"/>
              </a:rPr>
              <a:t>69% of AT Technology Funding came from another funding source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descr="Status of Project – Began June 28, 2020&#10;" id="730" name="Google Shape;730;p93"/>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Status of Project – Began June 28, 2020</a:t>
            </a:r>
            <a:br>
              <a:rPr lang="en-US"/>
            </a:br>
            <a:endParaRPr/>
          </a:p>
        </p:txBody>
      </p:sp>
      <p:sp>
        <p:nvSpPr>
          <p:cNvPr descr="708 older adults &amp; persons with disabilities were screened for Social Isolation.&#10;234 met the criteria for the Stay Connected project. &#10;142 AT Consultations were completed.&#10;7 are in process for AT Consultations.&#10;63 have completed all facets of training.&#10;63 received 30-day surveys.&#10;40 received a 60-day survey.&#10;48 referred but are unable to receive training.&#10;" id="731" name="Google Shape;731;p9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02574" lvl="0" marL="302574" rtl="0" algn="l">
              <a:lnSpc>
                <a:spcPct val="90000"/>
              </a:lnSpc>
              <a:spcBef>
                <a:spcPts val="1000"/>
              </a:spcBef>
              <a:spcAft>
                <a:spcPts val="0"/>
              </a:spcAft>
              <a:buSzPts val="1800"/>
              <a:buFont typeface="Arial"/>
              <a:buChar char="•"/>
            </a:pPr>
            <a:r>
              <a:rPr lang="en-US" sz="2400"/>
              <a:t>708 older adults &amp; persons with disabilities were screened for Social Isolation</a:t>
            </a:r>
            <a:endParaRPr/>
          </a:p>
          <a:p>
            <a:pPr indent="-302574" lvl="0" marL="302574" rtl="0" algn="l">
              <a:lnSpc>
                <a:spcPct val="90000"/>
              </a:lnSpc>
              <a:spcBef>
                <a:spcPts val="1000"/>
              </a:spcBef>
              <a:spcAft>
                <a:spcPts val="0"/>
              </a:spcAft>
              <a:buSzPts val="1800"/>
              <a:buFont typeface="Arial"/>
              <a:buChar char="•"/>
            </a:pPr>
            <a:r>
              <a:rPr lang="en-US" sz="2400"/>
              <a:t>234 met the criteria for the Stay Connected project </a:t>
            </a:r>
            <a:endParaRPr/>
          </a:p>
          <a:p>
            <a:pPr indent="-302574" lvl="0" marL="302574" rtl="0" algn="l">
              <a:lnSpc>
                <a:spcPct val="90000"/>
              </a:lnSpc>
              <a:spcBef>
                <a:spcPts val="1000"/>
              </a:spcBef>
              <a:spcAft>
                <a:spcPts val="0"/>
              </a:spcAft>
              <a:buSzPts val="1800"/>
              <a:buFont typeface="Arial"/>
              <a:buChar char="•"/>
            </a:pPr>
            <a:r>
              <a:rPr lang="en-US" sz="2400"/>
              <a:t>142 AT Consultations were completed</a:t>
            </a:r>
            <a:endParaRPr/>
          </a:p>
          <a:p>
            <a:pPr indent="-302574" lvl="0" marL="302574" rtl="0" algn="l">
              <a:lnSpc>
                <a:spcPct val="90000"/>
              </a:lnSpc>
              <a:spcBef>
                <a:spcPts val="1000"/>
              </a:spcBef>
              <a:spcAft>
                <a:spcPts val="0"/>
              </a:spcAft>
              <a:buSzPts val="1800"/>
              <a:buFont typeface="Arial"/>
              <a:buChar char="•"/>
            </a:pPr>
            <a:r>
              <a:rPr lang="en-US" sz="2400"/>
              <a:t>7 are in process for AT Consultations</a:t>
            </a:r>
            <a:endParaRPr/>
          </a:p>
          <a:p>
            <a:pPr indent="-302574" lvl="0" marL="302574" rtl="0" algn="l">
              <a:lnSpc>
                <a:spcPct val="90000"/>
              </a:lnSpc>
              <a:spcBef>
                <a:spcPts val="1000"/>
              </a:spcBef>
              <a:spcAft>
                <a:spcPts val="0"/>
              </a:spcAft>
              <a:buSzPts val="1800"/>
              <a:buFont typeface="Arial"/>
              <a:buChar char="•"/>
            </a:pPr>
            <a:r>
              <a:rPr lang="en-US" sz="2400"/>
              <a:t>63 have completed all facets of training </a:t>
            </a:r>
            <a:endParaRPr/>
          </a:p>
          <a:p>
            <a:pPr indent="-302574" lvl="0" marL="302574" rtl="0" algn="l">
              <a:lnSpc>
                <a:spcPct val="90000"/>
              </a:lnSpc>
              <a:spcBef>
                <a:spcPts val="1000"/>
              </a:spcBef>
              <a:spcAft>
                <a:spcPts val="0"/>
              </a:spcAft>
              <a:buSzPts val="1800"/>
              <a:buFont typeface="Arial"/>
              <a:buChar char="•"/>
            </a:pPr>
            <a:r>
              <a:rPr lang="en-US" sz="2400"/>
              <a:t>63 received 30-day surveys</a:t>
            </a:r>
            <a:endParaRPr/>
          </a:p>
          <a:p>
            <a:pPr indent="-302574" lvl="0" marL="302574" rtl="0" algn="l">
              <a:lnSpc>
                <a:spcPct val="90000"/>
              </a:lnSpc>
              <a:spcBef>
                <a:spcPts val="1000"/>
              </a:spcBef>
              <a:spcAft>
                <a:spcPts val="0"/>
              </a:spcAft>
              <a:buSzPts val="1800"/>
              <a:buFont typeface="Arial"/>
              <a:buChar char="•"/>
            </a:pPr>
            <a:r>
              <a:rPr lang="en-US" sz="2400"/>
              <a:t>40 received a 60-day survey</a:t>
            </a:r>
            <a:endParaRPr/>
          </a:p>
          <a:p>
            <a:pPr indent="-302574" lvl="0" marL="302574" rtl="0" algn="l">
              <a:lnSpc>
                <a:spcPct val="90000"/>
              </a:lnSpc>
              <a:spcBef>
                <a:spcPts val="1000"/>
              </a:spcBef>
              <a:spcAft>
                <a:spcPts val="0"/>
              </a:spcAft>
              <a:buSzPts val="1800"/>
              <a:buFont typeface="Arial"/>
              <a:buChar char="•"/>
            </a:pPr>
            <a:r>
              <a:rPr lang="en-US" sz="2400"/>
              <a:t>48 referred but are unable to receive training</a:t>
            </a:r>
            <a:endParaRPr/>
          </a:p>
        </p:txBody>
      </p:sp>
      <p:sp>
        <p:nvSpPr>
          <p:cNvPr descr="Data as of June 3, 2021&#10;" id="732" name="Google Shape;732;p93"/>
          <p:cNvSpPr txBox="1"/>
          <p:nvPr/>
        </p:nvSpPr>
        <p:spPr>
          <a:xfrm>
            <a:off x="838200" y="1155700"/>
            <a:ext cx="8067000" cy="669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rPr b="1" i="0" lang="en-US" sz="2400" u="none" cap="none" strike="noStrike">
                <a:solidFill>
                  <a:srgbClr val="04A299"/>
                </a:solidFill>
                <a:latin typeface="Arial"/>
                <a:ea typeface="Arial"/>
                <a:cs typeface="Arial"/>
                <a:sym typeface="Arial"/>
              </a:rPr>
              <a:t>Data as of June 3, 2021</a:t>
            </a:r>
            <a:endParaRPr/>
          </a:p>
        </p:txBody>
      </p:sp>
      <p:sp>
        <p:nvSpPr>
          <p:cNvPr descr="33% scores as Socially Isolated" id="733" name="Google Shape;733;p93"/>
          <p:cNvSpPr txBox="1"/>
          <p:nvPr/>
        </p:nvSpPr>
        <p:spPr>
          <a:xfrm>
            <a:off x="7192191" y="3485213"/>
            <a:ext cx="3726900" cy="193950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33% scored as</a:t>
            </a:r>
            <a:endParaRPr/>
          </a:p>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 Socially Isolated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94"/>
          <p:cNvSpPr txBox="1"/>
          <p:nvPr>
            <p:ph type="title"/>
          </p:nvPr>
        </p:nvSpPr>
        <p:spPr>
          <a:xfrm>
            <a:off x="786385" y="841248"/>
            <a:ext cx="3515100" cy="5340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4800">
                <a:solidFill>
                  <a:schemeClr val="lt1"/>
                </a:solidFill>
              </a:rPr>
              <a:t>Social Score Criteria</a:t>
            </a:r>
            <a:endParaRPr/>
          </a:p>
        </p:txBody>
      </p:sp>
      <p:grpSp>
        <p:nvGrpSpPr>
          <p:cNvPr id="739" name="Google Shape;739;p94"/>
          <p:cNvGrpSpPr/>
          <p:nvPr/>
        </p:nvGrpSpPr>
        <p:grpSpPr>
          <a:xfrm>
            <a:off x="4885302" y="657606"/>
            <a:ext cx="6367800" cy="5090280"/>
            <a:chOff x="0" y="657606"/>
            <a:chExt cx="6367800" cy="5090280"/>
          </a:xfrm>
        </p:grpSpPr>
        <p:sp>
          <p:nvSpPr>
            <p:cNvPr id="740" name="Google Shape;740;p94"/>
            <p:cNvSpPr/>
            <p:nvPr/>
          </p:nvSpPr>
          <p:spPr>
            <a:xfrm>
              <a:off x="0" y="657606"/>
              <a:ext cx="6367800" cy="1212000"/>
            </a:xfrm>
            <a:prstGeom prst="roundRect">
              <a:avLst>
                <a:gd fmla="val 16667" name="adj"/>
              </a:avLst>
            </a:prstGeom>
            <a:solidFill>
              <a:srgbClr val="658A9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94"/>
            <p:cNvSpPr txBox="1"/>
            <p:nvPr/>
          </p:nvSpPr>
          <p:spPr>
            <a:xfrm>
              <a:off x="59171" y="716777"/>
              <a:ext cx="6249600" cy="1093800"/>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6-12 	 </a:t>
              </a:r>
              <a:endParaRPr/>
            </a:p>
            <a:p>
              <a:pPr indent="0" lvl="0" marL="0" marR="0" rtl="0" algn="l">
                <a:lnSpc>
                  <a:spcPct val="90000"/>
                </a:lnSpc>
                <a:spcBef>
                  <a:spcPts val="98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Extreme Social Isolation</a:t>
              </a:r>
              <a:endParaRPr/>
            </a:p>
          </p:txBody>
        </p:sp>
        <p:sp>
          <p:nvSpPr>
            <p:cNvPr id="742" name="Google Shape;742;p94"/>
            <p:cNvSpPr/>
            <p:nvPr/>
          </p:nvSpPr>
          <p:spPr>
            <a:xfrm>
              <a:off x="0" y="1950366"/>
              <a:ext cx="6367800" cy="1212000"/>
            </a:xfrm>
            <a:prstGeom prst="roundRect">
              <a:avLst>
                <a:gd fmla="val 16667" name="adj"/>
              </a:avLst>
            </a:prstGeom>
            <a:solidFill>
              <a:srgbClr val="7D9B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94"/>
            <p:cNvSpPr txBox="1"/>
            <p:nvPr/>
          </p:nvSpPr>
          <p:spPr>
            <a:xfrm>
              <a:off x="59171" y="2009537"/>
              <a:ext cx="6249600" cy="1093800"/>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13-18	Social Isolation</a:t>
              </a:r>
              <a:endParaRPr/>
            </a:p>
          </p:txBody>
        </p:sp>
        <p:sp>
          <p:nvSpPr>
            <p:cNvPr id="744" name="Google Shape;744;p94"/>
            <p:cNvSpPr/>
            <p:nvPr/>
          </p:nvSpPr>
          <p:spPr>
            <a:xfrm>
              <a:off x="0" y="3243126"/>
              <a:ext cx="6367800" cy="1212000"/>
            </a:xfrm>
            <a:prstGeom prst="roundRect">
              <a:avLst>
                <a:gd fmla="val 16667" name="adj"/>
              </a:avLst>
            </a:prstGeom>
            <a:solidFill>
              <a:srgbClr val="94ADB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94"/>
            <p:cNvSpPr txBox="1"/>
            <p:nvPr/>
          </p:nvSpPr>
          <p:spPr>
            <a:xfrm>
              <a:off x="59171" y="3302297"/>
              <a:ext cx="6249600" cy="1093800"/>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19 – 22	</a:t>
              </a:r>
              <a:endParaRPr/>
            </a:p>
            <a:p>
              <a:pPr indent="0" lvl="0" marL="0" marR="0" rtl="0" algn="l">
                <a:lnSpc>
                  <a:spcPct val="90000"/>
                </a:lnSpc>
                <a:spcBef>
                  <a:spcPts val="98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High Risk for Social Isolation</a:t>
              </a:r>
              <a:endParaRPr/>
            </a:p>
          </p:txBody>
        </p:sp>
        <p:sp>
          <p:nvSpPr>
            <p:cNvPr id="746" name="Google Shape;746;p94"/>
            <p:cNvSpPr/>
            <p:nvPr/>
          </p:nvSpPr>
          <p:spPr>
            <a:xfrm>
              <a:off x="0" y="4535886"/>
              <a:ext cx="6367800" cy="1212000"/>
            </a:xfrm>
            <a:prstGeom prst="roundRect">
              <a:avLst>
                <a:gd fmla="val 16667" name="adj"/>
              </a:avLst>
            </a:prstGeom>
            <a:solidFill>
              <a:srgbClr val="ACBFC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4"/>
            <p:cNvSpPr txBox="1"/>
            <p:nvPr/>
          </p:nvSpPr>
          <p:spPr>
            <a:xfrm>
              <a:off x="59171" y="4595057"/>
              <a:ext cx="6249600" cy="1093800"/>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23+		</a:t>
              </a:r>
              <a:endParaRPr/>
            </a:p>
            <a:p>
              <a:pPr indent="0" lvl="0" marL="0" marR="0" rtl="0" algn="l">
                <a:lnSpc>
                  <a:spcPct val="90000"/>
                </a:lnSpc>
                <a:spcBef>
                  <a:spcPts val="98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No Signs/Low Risk of Social Isolation</a:t>
              </a:r>
              <a:endParaRPr/>
            </a:p>
          </p:txBody>
        </p:sp>
      </p:grpSp>
      <p:sp>
        <p:nvSpPr>
          <p:cNvPr descr="Social Isolation Score Criteria.  Those scoring 6-12 have extreme social isolation, those scoring 13-18 have social isolation, 19 - 22 are high risk for social isolation and 23 or more have no signs or are at low risk of social isolation" id="748" name="Google Shape;748;p94"/>
          <p:cNvSpPr txBox="1"/>
          <p:nvPr/>
        </p:nvSpPr>
        <p:spPr>
          <a:xfrm>
            <a:off x="1078222" y="680952"/>
            <a:ext cx="3515100" cy="5340000"/>
          </a:xfrm>
          <a:prstGeom prst="rect">
            <a:avLst/>
          </a:prstGeom>
          <a:gradFill>
            <a:gsLst>
              <a:gs pos="0">
                <a:srgbClr val="B3CBCE"/>
              </a:gs>
              <a:gs pos="35000">
                <a:srgbClr val="CAD9DC"/>
              </a:gs>
              <a:gs pos="100000">
                <a:srgbClr val="EAF1F1"/>
              </a:gs>
            </a:gsLst>
            <a:lin ang="16200038" scaled="0"/>
          </a:gradFill>
          <a:ln cap="flat" cmpd="sng" w="9525">
            <a:solidFill>
              <a:srgbClr val="285E64"/>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0" i="0" lang="en-US" sz="4800" u="none" cap="none" strike="noStrike">
                <a:solidFill>
                  <a:schemeClr val="dk1"/>
                </a:solidFill>
                <a:latin typeface="Arial"/>
                <a:ea typeface="Arial"/>
                <a:cs typeface="Arial"/>
                <a:sym typeface="Arial"/>
              </a:rPr>
              <a:t>Social Isolation</a:t>
            </a:r>
            <a:endParaRPr/>
          </a:p>
          <a:p>
            <a:pPr indent="0" lvl="0" marL="0" marR="0" rtl="0" algn="l">
              <a:lnSpc>
                <a:spcPct val="90000"/>
              </a:lnSpc>
              <a:spcBef>
                <a:spcPts val="0"/>
              </a:spcBef>
              <a:spcAft>
                <a:spcPts val="0"/>
              </a:spcAft>
              <a:buClr>
                <a:schemeClr val="dk1"/>
              </a:buClr>
              <a:buSzPts val="1800"/>
              <a:buFont typeface="Arial"/>
              <a:buNone/>
            </a:pPr>
            <a:r>
              <a:rPr b="0" i="0" lang="en-US" sz="4800" u="none" cap="none" strike="noStrike">
                <a:solidFill>
                  <a:schemeClr val="dk1"/>
                </a:solidFill>
                <a:latin typeface="Arial"/>
                <a:ea typeface="Arial"/>
                <a:cs typeface="Arial"/>
                <a:sym typeface="Arial"/>
              </a:rPr>
              <a:t>Score</a:t>
            </a:r>
            <a:endParaRPr/>
          </a:p>
          <a:p>
            <a:pPr indent="0" lvl="0" marL="0" marR="0" rtl="0" algn="l">
              <a:lnSpc>
                <a:spcPct val="90000"/>
              </a:lnSpc>
              <a:spcBef>
                <a:spcPts val="0"/>
              </a:spcBef>
              <a:spcAft>
                <a:spcPts val="0"/>
              </a:spcAft>
              <a:buClr>
                <a:schemeClr val="dk1"/>
              </a:buClr>
              <a:buSzPts val="1800"/>
              <a:buFont typeface="Arial"/>
              <a:buNone/>
            </a:pPr>
            <a:r>
              <a:rPr b="0" i="0" lang="en-US" sz="4800" u="none" cap="none" strike="noStrike">
                <a:solidFill>
                  <a:schemeClr val="dk1"/>
                </a:solidFill>
                <a:latin typeface="Arial"/>
                <a:ea typeface="Arial"/>
                <a:cs typeface="Arial"/>
                <a:sym typeface="Arial"/>
              </a:rPr>
              <a:t>Criteria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Graphical user interface, text&#10;&#10;Description automatically generated" id="496" name="Google Shape;496;p68"/>
          <p:cNvPicPr preferRelativeResize="0"/>
          <p:nvPr/>
        </p:nvPicPr>
        <p:blipFill rotWithShape="1">
          <a:blip r:embed="rId3">
            <a:alphaModFix/>
          </a:blip>
          <a:srcRect b="27902" l="14463" r="32768" t="18990"/>
          <a:stretch/>
        </p:blipFill>
        <p:spPr>
          <a:xfrm>
            <a:off x="91888" y="46489"/>
            <a:ext cx="8877299" cy="6765023"/>
          </a:xfrm>
          <a:prstGeom prst="rect">
            <a:avLst/>
          </a:prstGeom>
          <a:noFill/>
          <a:ln>
            <a:noFill/>
          </a:ln>
        </p:spPr>
      </p:pic>
      <p:pic>
        <p:nvPicPr>
          <p:cNvPr descr="Graphical user interface, text&#10;&#10;Description automatically generated" id="497" name="Google Shape;497;p68"/>
          <p:cNvPicPr preferRelativeResize="0"/>
          <p:nvPr/>
        </p:nvPicPr>
        <p:blipFill rotWithShape="1">
          <a:blip r:embed="rId3">
            <a:alphaModFix/>
          </a:blip>
          <a:srcRect b="8093" l="18434" r="65486" t="71333"/>
          <a:stretch/>
        </p:blipFill>
        <p:spPr>
          <a:xfrm>
            <a:off x="8969188" y="1405305"/>
            <a:ext cx="2610255" cy="2528944"/>
          </a:xfrm>
          <a:prstGeom prst="rect">
            <a:avLst/>
          </a:prstGeom>
          <a:noFill/>
          <a:ln>
            <a:noFill/>
          </a:ln>
        </p:spPr>
      </p:pic>
      <p:pic>
        <p:nvPicPr>
          <p:cNvPr descr="Graphical user interface, text&#10;&#10;Description automatically generated" id="498" name="Google Shape;498;p68"/>
          <p:cNvPicPr preferRelativeResize="0"/>
          <p:nvPr/>
        </p:nvPicPr>
        <p:blipFill rotWithShape="1">
          <a:blip r:embed="rId3">
            <a:alphaModFix/>
          </a:blip>
          <a:srcRect b="8093" l="38938" r="43223" t="71333"/>
          <a:stretch/>
        </p:blipFill>
        <p:spPr>
          <a:xfrm>
            <a:off x="8826444" y="4020204"/>
            <a:ext cx="2895740" cy="2528944"/>
          </a:xfrm>
          <a:prstGeom prst="rect">
            <a:avLst/>
          </a:prstGeom>
          <a:noFill/>
          <a:ln>
            <a:noFill/>
          </a:ln>
        </p:spPr>
      </p:pic>
      <p:pic>
        <p:nvPicPr>
          <p:cNvPr descr="Text&#10;&#10;Description automatically generated" id="499" name="Google Shape;499;p68"/>
          <p:cNvPicPr preferRelativeResize="0"/>
          <p:nvPr/>
        </p:nvPicPr>
        <p:blipFill rotWithShape="1">
          <a:blip r:embed="rId4">
            <a:alphaModFix/>
          </a:blip>
          <a:srcRect b="21048" l="0" r="0" t="0"/>
          <a:stretch/>
        </p:blipFill>
        <p:spPr>
          <a:xfrm>
            <a:off x="9222952" y="173240"/>
            <a:ext cx="2419993" cy="6415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descr="Social Isolation Results Improved" id="753" name="Google Shape;753;p95"/>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700">
                <a:solidFill>
                  <a:srgbClr val="0B4A5D"/>
                </a:solidFill>
                <a:latin typeface="Source Serif Pro"/>
                <a:ea typeface="Source Serif Pro"/>
                <a:cs typeface="Source Serif Pro"/>
                <a:sym typeface="Source Serif Pro"/>
              </a:rPr>
              <a:t>Social Isolation Results Improved</a:t>
            </a:r>
            <a:endParaRPr/>
          </a:p>
        </p:txBody>
      </p:sp>
      <p:grpSp>
        <p:nvGrpSpPr>
          <p:cNvPr id="754" name="Google Shape;754;p95"/>
          <p:cNvGrpSpPr/>
          <p:nvPr/>
        </p:nvGrpSpPr>
        <p:grpSpPr>
          <a:xfrm>
            <a:off x="2868909" y="781900"/>
            <a:ext cx="8127900" cy="5079900"/>
            <a:chOff x="0" y="338667"/>
            <a:chExt cx="8127900" cy="5079900"/>
          </a:xfrm>
        </p:grpSpPr>
        <p:sp>
          <p:nvSpPr>
            <p:cNvPr id="755" name="Google Shape;755;p95"/>
            <p:cNvSpPr/>
            <p:nvPr/>
          </p:nvSpPr>
          <p:spPr>
            <a:xfrm>
              <a:off x="0" y="338667"/>
              <a:ext cx="8127900" cy="5079900"/>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95"/>
            <p:cNvSpPr/>
            <p:nvPr/>
          </p:nvSpPr>
          <p:spPr>
            <a:xfrm>
              <a:off x="1032256" y="3675549"/>
              <a:ext cx="211200" cy="211200"/>
            </a:xfrm>
            <a:prstGeom prst="ellipse">
              <a:avLst/>
            </a:prstGeom>
            <a:solidFill>
              <a:srgbClr val="6F9A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95"/>
            <p:cNvSpPr/>
            <p:nvPr/>
          </p:nvSpPr>
          <p:spPr>
            <a:xfrm>
              <a:off x="1137920" y="3781213"/>
              <a:ext cx="1893900" cy="146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95"/>
            <p:cNvSpPr txBox="1"/>
            <p:nvPr/>
          </p:nvSpPr>
          <p:spPr>
            <a:xfrm>
              <a:off x="1137920" y="3781213"/>
              <a:ext cx="1893900" cy="1468200"/>
            </a:xfrm>
            <a:prstGeom prst="rect">
              <a:avLst/>
            </a:prstGeom>
            <a:noFill/>
            <a:ln>
              <a:noFill/>
            </a:ln>
          </p:spPr>
          <p:txBody>
            <a:bodyPr anchorCtr="0" anchor="t" bIns="0" lIns="111975" spcFirstLastPara="1" rIns="0" wrap="square" tIns="0">
              <a:noAutofit/>
            </a:bodyPr>
            <a:lstStyle/>
            <a:p>
              <a:pPr indent="0" lvl="0" marL="0" marR="0" rtl="0" algn="l">
                <a:lnSpc>
                  <a:spcPct val="9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14.38 Average Score At Referral</a:t>
              </a:r>
              <a:endParaRPr/>
            </a:p>
          </p:txBody>
        </p:sp>
        <p:sp>
          <p:nvSpPr>
            <p:cNvPr id="759" name="Google Shape;759;p95"/>
            <p:cNvSpPr/>
            <p:nvPr/>
          </p:nvSpPr>
          <p:spPr>
            <a:xfrm>
              <a:off x="2897632" y="2294805"/>
              <a:ext cx="381900" cy="381900"/>
            </a:xfrm>
            <a:prstGeom prst="ellipse">
              <a:avLst/>
            </a:prstGeom>
            <a:solidFill>
              <a:srgbClr val="6F9A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95"/>
            <p:cNvSpPr/>
            <p:nvPr/>
          </p:nvSpPr>
          <p:spPr>
            <a:xfrm>
              <a:off x="3088640" y="2485813"/>
              <a:ext cx="1950600" cy="276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95"/>
            <p:cNvSpPr txBox="1"/>
            <p:nvPr/>
          </p:nvSpPr>
          <p:spPr>
            <a:xfrm>
              <a:off x="3088640" y="2485813"/>
              <a:ext cx="1950600" cy="2763600"/>
            </a:xfrm>
            <a:prstGeom prst="rect">
              <a:avLst/>
            </a:prstGeom>
            <a:noFill/>
            <a:ln>
              <a:noFill/>
            </a:ln>
          </p:spPr>
          <p:txBody>
            <a:bodyPr anchorCtr="0" anchor="t" bIns="0" lIns="202400" spcFirstLastPara="1" rIns="0" wrap="square" tIns="0">
              <a:noAutofit/>
            </a:bodyPr>
            <a:lstStyle/>
            <a:p>
              <a:pPr indent="0" lvl="0" marL="0" marR="0" rtl="0" algn="l">
                <a:lnSpc>
                  <a:spcPct val="9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21.80 at 30 days post training</a:t>
              </a:r>
              <a:endParaRPr/>
            </a:p>
          </p:txBody>
        </p:sp>
        <p:sp>
          <p:nvSpPr>
            <p:cNvPr id="762" name="Google Shape;762;p95"/>
            <p:cNvSpPr/>
            <p:nvPr/>
          </p:nvSpPr>
          <p:spPr>
            <a:xfrm>
              <a:off x="5140960" y="1454573"/>
              <a:ext cx="528300" cy="528300"/>
            </a:xfrm>
            <a:prstGeom prst="ellipse">
              <a:avLst/>
            </a:prstGeom>
            <a:solidFill>
              <a:srgbClr val="6F9A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95"/>
            <p:cNvSpPr/>
            <p:nvPr/>
          </p:nvSpPr>
          <p:spPr>
            <a:xfrm>
              <a:off x="5405120" y="1718733"/>
              <a:ext cx="19506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95"/>
            <p:cNvSpPr txBox="1"/>
            <p:nvPr/>
          </p:nvSpPr>
          <p:spPr>
            <a:xfrm>
              <a:off x="5405120" y="1718733"/>
              <a:ext cx="1950600" cy="3530700"/>
            </a:xfrm>
            <a:prstGeom prst="rect">
              <a:avLst/>
            </a:prstGeom>
            <a:noFill/>
            <a:ln>
              <a:noFill/>
            </a:ln>
          </p:spPr>
          <p:txBody>
            <a:bodyPr anchorCtr="0" anchor="t" bIns="0" lIns="279925" spcFirstLastPara="1" rIns="0" wrap="square" tIns="0">
              <a:noAutofit/>
            </a:bodyPr>
            <a:lstStyle/>
            <a:p>
              <a:pPr indent="0" lvl="0" marL="0" marR="0" rtl="0" algn="l">
                <a:lnSpc>
                  <a:spcPct val="9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25.60at 60 days post training</a:t>
              </a:r>
              <a:endParaRPr/>
            </a:p>
          </p:txBody>
        </p:sp>
      </p:grpSp>
      <p:sp>
        <p:nvSpPr>
          <p:cNvPr descr="Social Isolation scores improved by 8.9 points" id="765" name="Google Shape;765;p95"/>
          <p:cNvSpPr txBox="1"/>
          <p:nvPr/>
        </p:nvSpPr>
        <p:spPr>
          <a:xfrm>
            <a:off x="748471" y="1476115"/>
            <a:ext cx="2493900" cy="5017800"/>
          </a:xfrm>
          <a:prstGeom prst="rect">
            <a:avLst/>
          </a:prstGeom>
          <a:solidFill>
            <a:schemeClr val="accent4"/>
          </a:solidFill>
          <a:ln cap="flat" cmpd="sng" w="25400">
            <a:solidFill>
              <a:srgbClr val="1F464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Scores improved by 11.87  points at the 60 day follow-up </a:t>
            </a:r>
            <a:endParaRPr/>
          </a:p>
          <a:p>
            <a:pPr indent="0" lvl="0" marL="0" marR="0" rtl="0" algn="l">
              <a:lnSpc>
                <a:spcPct val="100000"/>
              </a:lnSpc>
              <a:spcBef>
                <a:spcPts val="0"/>
              </a:spcBef>
              <a:spcAft>
                <a:spcPts val="0"/>
              </a:spcAft>
              <a:buNone/>
            </a:pPr>
            <a:r>
              <a:t/>
            </a:r>
            <a:endParaRPr b="0" i="0" sz="40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descr="Quality of Life at 30 &amp; 60 days" id="770" name="Google Shape;770;p96"/>
          <p:cNvSpPr txBox="1"/>
          <p:nvPr>
            <p:ph type="title"/>
          </p:nvPr>
        </p:nvSpPr>
        <p:spPr>
          <a:xfrm>
            <a:off x="3061699" y="489508"/>
            <a:ext cx="8289600" cy="101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4000">
                <a:latin typeface="Constantia"/>
                <a:ea typeface="Constantia"/>
                <a:cs typeface="Constantia"/>
                <a:sym typeface="Constantia"/>
              </a:rPr>
              <a:t>Quality of Life at 30 &amp; 60 days</a:t>
            </a:r>
            <a:endParaRPr/>
          </a:p>
        </p:txBody>
      </p:sp>
      <p:pic>
        <p:nvPicPr>
          <p:cNvPr id="771" name="Google Shape;771;p96"/>
          <p:cNvPicPr preferRelativeResize="0"/>
          <p:nvPr/>
        </p:nvPicPr>
        <p:blipFill rotWithShape="1">
          <a:blip r:embed="rId3">
            <a:alphaModFix/>
          </a:blip>
          <a:srcRect b="0" l="0" r="0" t="0"/>
          <a:stretch/>
        </p:blipFill>
        <p:spPr>
          <a:xfrm>
            <a:off x="1068130" y="1275070"/>
            <a:ext cx="3876165" cy="3876165"/>
          </a:xfrm>
          <a:prstGeom prst="rect">
            <a:avLst/>
          </a:prstGeom>
          <a:noFill/>
          <a:ln>
            <a:noFill/>
          </a:ln>
        </p:spPr>
      </p:pic>
      <p:sp>
        <p:nvSpPr>
          <p:cNvPr descr="100% report technology &amp; training improved their quality of life &#10;" id="772" name="Google Shape;772;p96"/>
          <p:cNvSpPr txBox="1"/>
          <p:nvPr>
            <p:ph idx="1" type="body"/>
          </p:nvPr>
        </p:nvSpPr>
        <p:spPr>
          <a:xfrm>
            <a:off x="5368974" y="2057551"/>
            <a:ext cx="5754900" cy="31974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1000"/>
              </a:spcBef>
              <a:spcAft>
                <a:spcPts val="0"/>
              </a:spcAft>
              <a:buSzPts val="1800"/>
              <a:buNone/>
            </a:pPr>
            <a:r>
              <a:rPr b="1" lang="en-US" sz="3600">
                <a:solidFill>
                  <a:schemeClr val="dk1"/>
                </a:solidFill>
                <a:latin typeface="Constantia"/>
                <a:ea typeface="Constantia"/>
                <a:cs typeface="Constantia"/>
                <a:sym typeface="Constantia"/>
              </a:rPr>
              <a:t>45% rated their Quality of Life a 10 on a scale of 1-10</a:t>
            </a:r>
            <a:endParaRPr/>
          </a:p>
          <a:p>
            <a:pPr indent="0" lvl="0" marL="0" rtl="0" algn="ctr">
              <a:lnSpc>
                <a:spcPct val="90000"/>
              </a:lnSpc>
              <a:spcBef>
                <a:spcPts val="1000"/>
              </a:spcBef>
              <a:spcAft>
                <a:spcPts val="0"/>
              </a:spcAft>
              <a:buSzPts val="1800"/>
              <a:buNone/>
            </a:pPr>
            <a:r>
              <a:t/>
            </a:r>
            <a:endParaRPr sz="3600">
              <a:latin typeface="Constantia"/>
              <a:ea typeface="Constantia"/>
              <a:cs typeface="Constantia"/>
              <a:sym typeface="Constantia"/>
            </a:endParaRPr>
          </a:p>
          <a:p>
            <a:pPr indent="0" lvl="0" marL="0" rtl="0" algn="ctr">
              <a:lnSpc>
                <a:spcPct val="90000"/>
              </a:lnSpc>
              <a:spcBef>
                <a:spcPts val="1000"/>
              </a:spcBef>
              <a:spcAft>
                <a:spcPts val="0"/>
              </a:spcAft>
              <a:buSzPts val="1800"/>
              <a:buNone/>
            </a:pPr>
            <a:r>
              <a:rPr lang="en-US" sz="3600">
                <a:latin typeface="Constantia"/>
                <a:ea typeface="Constantia"/>
                <a:cs typeface="Constantia"/>
                <a:sym typeface="Constantia"/>
              </a:rPr>
              <a:t>77% rated their Quality of Life as 5 or better on a scale of 1-10</a:t>
            </a:r>
            <a:endParaRPr/>
          </a:p>
          <a:p>
            <a:pPr indent="0" lvl="0" marL="0" rtl="0" algn="ctr">
              <a:lnSpc>
                <a:spcPct val="90000"/>
              </a:lnSpc>
              <a:spcBef>
                <a:spcPts val="1000"/>
              </a:spcBef>
              <a:spcAft>
                <a:spcPts val="0"/>
              </a:spcAft>
              <a:buSzPts val="1800"/>
              <a:buNone/>
            </a:pPr>
            <a:r>
              <a:t/>
            </a:r>
            <a:endParaRPr sz="3600">
              <a:latin typeface="Constantia"/>
              <a:ea typeface="Constantia"/>
              <a:cs typeface="Constantia"/>
              <a:sym typeface="Constant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grpSp>
        <p:nvGrpSpPr>
          <p:cNvPr id="777" name="Google Shape;777;p97"/>
          <p:cNvGrpSpPr/>
          <p:nvPr/>
        </p:nvGrpSpPr>
        <p:grpSpPr>
          <a:xfrm>
            <a:off x="2655922" y="1800223"/>
            <a:ext cx="6880203" cy="4492200"/>
            <a:chOff x="238342" y="0"/>
            <a:chExt cx="6880203" cy="4492200"/>
          </a:xfrm>
        </p:grpSpPr>
        <p:sp>
          <p:nvSpPr>
            <p:cNvPr id="778" name="Google Shape;778;p97"/>
            <p:cNvSpPr/>
            <p:nvPr/>
          </p:nvSpPr>
          <p:spPr>
            <a:xfrm>
              <a:off x="551762" y="0"/>
              <a:ext cx="6253200" cy="4492200"/>
            </a:xfrm>
            <a:prstGeom prst="rightArrow">
              <a:avLst>
                <a:gd fmla="val 50000" name="adj1"/>
                <a:gd fmla="val 50000" name="adj2"/>
              </a:avLst>
            </a:prstGeom>
            <a:solidFill>
              <a:srgbClr val="D4DC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7"/>
            <p:cNvSpPr/>
            <p:nvPr/>
          </p:nvSpPr>
          <p:spPr>
            <a:xfrm>
              <a:off x="238342" y="1347624"/>
              <a:ext cx="2207100" cy="1796700"/>
            </a:xfrm>
            <a:prstGeom prst="roundRect">
              <a:avLst>
                <a:gd fmla="val 16667" name="adj"/>
              </a:avLst>
            </a:prstGeom>
            <a:solidFill>
              <a:srgbClr val="6F9A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97"/>
            <p:cNvSpPr txBox="1"/>
            <p:nvPr/>
          </p:nvSpPr>
          <p:spPr>
            <a:xfrm>
              <a:off x="326056" y="1435338"/>
              <a:ext cx="2031600" cy="1621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Less than Usual</a:t>
              </a:r>
              <a:endParaRPr/>
            </a:p>
            <a:p>
              <a:pPr indent="0" lvl="0" marL="0" marR="0" rtl="0" algn="ctr">
                <a:lnSpc>
                  <a:spcPct val="90000"/>
                </a:lnSpc>
                <a:spcBef>
                  <a:spcPts val="84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3.23% N=1</a:t>
              </a:r>
              <a:endParaRPr/>
            </a:p>
          </p:txBody>
        </p:sp>
        <p:sp>
          <p:nvSpPr>
            <p:cNvPr id="781" name="Google Shape;781;p97"/>
            <p:cNvSpPr/>
            <p:nvPr/>
          </p:nvSpPr>
          <p:spPr>
            <a:xfrm>
              <a:off x="2559904" y="1316413"/>
              <a:ext cx="2207100" cy="1796700"/>
            </a:xfrm>
            <a:prstGeom prst="roundRect">
              <a:avLst>
                <a:gd fmla="val 16667" name="adj"/>
              </a:avLst>
            </a:prstGeom>
            <a:solidFill>
              <a:srgbClr val="6F9A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7"/>
            <p:cNvSpPr txBox="1"/>
            <p:nvPr/>
          </p:nvSpPr>
          <p:spPr>
            <a:xfrm>
              <a:off x="2647618" y="1404127"/>
              <a:ext cx="2031600" cy="1621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About the Same</a:t>
              </a:r>
              <a:endParaRPr/>
            </a:p>
            <a:p>
              <a:pPr indent="0" lvl="0" marL="0" marR="0" rtl="0" algn="ctr">
                <a:lnSpc>
                  <a:spcPct val="90000"/>
                </a:lnSpc>
                <a:spcBef>
                  <a:spcPts val="84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29.03%   N=9</a:t>
              </a:r>
              <a:endParaRPr/>
            </a:p>
          </p:txBody>
        </p:sp>
        <p:sp>
          <p:nvSpPr>
            <p:cNvPr id="783" name="Google Shape;783;p97"/>
            <p:cNvSpPr/>
            <p:nvPr/>
          </p:nvSpPr>
          <p:spPr>
            <a:xfrm>
              <a:off x="4911445" y="1347624"/>
              <a:ext cx="2207100" cy="1796700"/>
            </a:xfrm>
            <a:prstGeom prst="roundRect">
              <a:avLst>
                <a:gd fmla="val 16667" name="adj"/>
              </a:avLst>
            </a:prstGeom>
            <a:solidFill>
              <a:srgbClr val="6F9AA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97"/>
            <p:cNvSpPr txBox="1"/>
            <p:nvPr/>
          </p:nvSpPr>
          <p:spPr>
            <a:xfrm>
              <a:off x="4999159" y="1435338"/>
              <a:ext cx="2031600" cy="1621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More than Usual</a:t>
              </a:r>
              <a:endParaRPr/>
            </a:p>
            <a:p>
              <a:pPr indent="0" lvl="0" marL="0" marR="0" rtl="0" algn="ctr">
                <a:lnSpc>
                  <a:spcPct val="90000"/>
                </a:lnSpc>
                <a:spcBef>
                  <a:spcPts val="84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67.74%  N=21</a:t>
              </a:r>
              <a:endParaRPr/>
            </a:p>
          </p:txBody>
        </p:sp>
      </p:grpSp>
      <p:sp>
        <p:nvSpPr>
          <p:cNvPr descr="Social Interactions" id="785" name="Google Shape;785;p97"/>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Social Interactions</a:t>
            </a:r>
            <a:endParaRPr/>
          </a:p>
        </p:txBody>
      </p:sp>
      <p:sp>
        <p:nvSpPr>
          <p:cNvPr descr="There is a picture of an arrow that shows the rating of social interaction have increased after receiving technology and training.  One person, or 3.23 percent, said their interactions were less than usual.  Nine people or 29.3 percent said their interactions were about the same. 21 people said their interactions were more than usual or 67.74 percent." id="786" name="Google Shape;786;p97"/>
          <p:cNvSpPr txBox="1"/>
          <p:nvPr>
            <p:ph idx="1" type="body"/>
          </p:nvPr>
        </p:nvSpPr>
        <p:spPr>
          <a:xfrm>
            <a:off x="838200" y="1570793"/>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Rating of Social Interactions increased after receiving technology &amp; training</a:t>
            </a:r>
            <a:endParaRPr/>
          </a:p>
          <a:p>
            <a:pPr indent="-228600" lvl="0" marL="457200" rtl="0" algn="l">
              <a:lnSpc>
                <a:spcPct val="90000"/>
              </a:lnSpc>
              <a:spcBef>
                <a:spcPts val="1000"/>
              </a:spcBef>
              <a:spcAft>
                <a:spcPts val="0"/>
              </a:spcAft>
              <a:buClr>
                <a:schemeClr val="dk1"/>
              </a:buClr>
              <a:buSzPts val="1800"/>
              <a:buNone/>
            </a:pPr>
            <a:r>
              <a:t/>
            </a:r>
            <a:endParaRPr/>
          </a:p>
          <a:p>
            <a:pPr indent="0" lvl="0" marL="114300" rtl="0" algn="l">
              <a:lnSpc>
                <a:spcPct val="90000"/>
              </a:lnSpc>
              <a:spcBef>
                <a:spcPts val="1000"/>
              </a:spcBef>
              <a:spcAft>
                <a:spcPts val="0"/>
              </a:spcAft>
              <a:buSzPts val="1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descr="Social Interactions at 30 days" id="791" name="Google Shape;791;p98"/>
          <p:cNvSpPr txBox="1"/>
          <p:nvPr>
            <p:ph type="title"/>
          </p:nvPr>
        </p:nvSpPr>
        <p:spPr>
          <a:xfrm>
            <a:off x="1075767" y="1188637"/>
            <a:ext cx="2988300" cy="44808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SzPts val="1800"/>
              <a:buNone/>
            </a:pPr>
            <a:r>
              <a:rPr lang="en-US" sz="4100">
                <a:latin typeface="Constantia"/>
                <a:ea typeface="Constantia"/>
                <a:cs typeface="Constantia"/>
                <a:sym typeface="Constantia"/>
              </a:rPr>
              <a:t>Social Interactions at 30 days</a:t>
            </a:r>
            <a:endParaRPr/>
          </a:p>
        </p:txBody>
      </p:sp>
      <p:sp>
        <p:nvSpPr>
          <p:cNvPr descr="58.73% strongly agreed their relationships are fulfilling &#10;&#10;22.22% somewhat agreed&#10;" id="792" name="Google Shape;792;p98"/>
          <p:cNvSpPr txBox="1"/>
          <p:nvPr>
            <p:ph idx="1" type="body"/>
          </p:nvPr>
        </p:nvSpPr>
        <p:spPr>
          <a:xfrm>
            <a:off x="5244592" y="623275"/>
            <a:ext cx="4702800" cy="356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2400"/>
          </a:p>
          <a:p>
            <a:pPr indent="-342900" lvl="0" marL="457200" rtl="0" algn="l">
              <a:lnSpc>
                <a:spcPct val="90000"/>
              </a:lnSpc>
              <a:spcBef>
                <a:spcPts val="1000"/>
              </a:spcBef>
              <a:spcAft>
                <a:spcPts val="0"/>
              </a:spcAft>
              <a:buClr>
                <a:schemeClr val="dk1"/>
              </a:buClr>
              <a:buSzPts val="1800"/>
              <a:buChar char="•"/>
            </a:pPr>
            <a:r>
              <a:rPr lang="en-US" sz="2400"/>
              <a:t>58.73% strongly agreed their relationships are fulfilling </a:t>
            </a:r>
            <a:endParaRPr/>
          </a:p>
          <a:p>
            <a:pPr indent="-228600" lvl="0" marL="457200" rtl="0" algn="l">
              <a:lnSpc>
                <a:spcPct val="90000"/>
              </a:lnSpc>
              <a:spcBef>
                <a:spcPts val="1000"/>
              </a:spcBef>
              <a:spcAft>
                <a:spcPts val="0"/>
              </a:spcAft>
              <a:buClr>
                <a:schemeClr val="dk1"/>
              </a:buClr>
              <a:buSzPts val="1800"/>
              <a:buNone/>
            </a:pPr>
            <a:r>
              <a:t/>
            </a:r>
            <a:endParaRPr sz="2400"/>
          </a:p>
          <a:p>
            <a:pPr indent="-342900" lvl="0" marL="457200" rtl="0" algn="l">
              <a:lnSpc>
                <a:spcPct val="90000"/>
              </a:lnSpc>
              <a:spcBef>
                <a:spcPts val="1000"/>
              </a:spcBef>
              <a:spcAft>
                <a:spcPts val="0"/>
              </a:spcAft>
              <a:buClr>
                <a:schemeClr val="dk1"/>
              </a:buClr>
              <a:buSzPts val="1800"/>
              <a:buChar char="•"/>
            </a:pPr>
            <a:r>
              <a:rPr lang="en-US" sz="2400"/>
              <a:t>22.22% somewhat agreed</a:t>
            </a:r>
            <a:endParaRPr/>
          </a:p>
        </p:txBody>
      </p:sp>
      <p:sp>
        <p:nvSpPr>
          <p:cNvPr id="793" name="Google Shape;793;p98"/>
          <p:cNvSpPr/>
          <p:nvPr/>
        </p:nvSpPr>
        <p:spPr>
          <a:xfrm flipH="1" rot="10800000">
            <a:off x="1573582" y="1821665"/>
            <a:ext cx="9044700" cy="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descr="Use of Technology" id="798" name="Google Shape;798;p99"/>
          <p:cNvSpPr txBox="1"/>
          <p:nvPr>
            <p:ph type="title"/>
          </p:nvPr>
        </p:nvSpPr>
        <p:spPr>
          <a:xfrm>
            <a:off x="778704" y="348865"/>
            <a:ext cx="9718200" cy="1576500"/>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4000">
                <a:solidFill>
                  <a:schemeClr val="lt1"/>
                </a:solidFill>
                <a:latin typeface="Constantia"/>
                <a:ea typeface="Constantia"/>
                <a:cs typeface="Constantia"/>
                <a:sym typeface="Constantia"/>
              </a:rPr>
              <a:t>Use of </a:t>
            </a:r>
            <a:r>
              <a:rPr lang="en-US" sz="4000">
                <a:solidFill>
                  <a:srgbClr val="FFFFFF"/>
                </a:solidFill>
                <a:latin typeface="Constantia"/>
                <a:ea typeface="Constantia"/>
                <a:cs typeface="Constantia"/>
                <a:sym typeface="Constantia"/>
              </a:rPr>
              <a:t>Technology</a:t>
            </a:r>
            <a:endParaRPr/>
          </a:p>
        </p:txBody>
      </p:sp>
      <p:grpSp>
        <p:nvGrpSpPr>
          <p:cNvPr id="799" name="Google Shape;799;p99"/>
          <p:cNvGrpSpPr/>
          <p:nvPr/>
        </p:nvGrpSpPr>
        <p:grpSpPr>
          <a:xfrm>
            <a:off x="780037" y="2277257"/>
            <a:ext cx="10925050" cy="3467533"/>
            <a:chOff x="1333" y="110983"/>
            <a:chExt cx="10925050" cy="3467533"/>
          </a:xfrm>
        </p:grpSpPr>
        <p:sp>
          <p:nvSpPr>
            <p:cNvPr id="800" name="Google Shape;800;p99"/>
            <p:cNvSpPr/>
            <p:nvPr/>
          </p:nvSpPr>
          <p:spPr>
            <a:xfrm>
              <a:off x="1333" y="110983"/>
              <a:ext cx="4682100" cy="2973300"/>
            </a:xfrm>
            <a:prstGeom prst="roundRect">
              <a:avLst>
                <a:gd fmla="val 10000" name="adj"/>
              </a:avLst>
            </a:prstGeom>
            <a:solidFill>
              <a:schemeClr val="accent1"/>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99"/>
            <p:cNvSpPr/>
            <p:nvPr/>
          </p:nvSpPr>
          <p:spPr>
            <a:xfrm>
              <a:off x="521579" y="605216"/>
              <a:ext cx="4682100" cy="2973300"/>
            </a:xfrm>
            <a:prstGeom prst="roundRect">
              <a:avLst>
                <a:gd fmla="val 10000" name="adj"/>
              </a:avLst>
            </a:prstGeom>
            <a:solidFill>
              <a:schemeClr val="lt2">
                <a:alpha val="89800"/>
              </a:schemeClr>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99"/>
            <p:cNvSpPr txBox="1"/>
            <p:nvPr/>
          </p:nvSpPr>
          <p:spPr>
            <a:xfrm>
              <a:off x="608661" y="692298"/>
              <a:ext cx="4508100" cy="2799000"/>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rgbClr val="000000"/>
                  </a:solidFill>
                  <a:latin typeface="Arial"/>
                  <a:ea typeface="Arial"/>
                  <a:cs typeface="Arial"/>
                  <a:sym typeface="Arial"/>
                </a:rPr>
                <a:t>68.25% use their technology every day</a:t>
              </a:r>
              <a:endParaRPr/>
            </a:p>
          </p:txBody>
        </p:sp>
        <p:sp>
          <p:nvSpPr>
            <p:cNvPr id="803" name="Google Shape;803;p99"/>
            <p:cNvSpPr/>
            <p:nvPr/>
          </p:nvSpPr>
          <p:spPr>
            <a:xfrm>
              <a:off x="5724037" y="110983"/>
              <a:ext cx="4682100" cy="2973300"/>
            </a:xfrm>
            <a:prstGeom prst="roundRect">
              <a:avLst>
                <a:gd fmla="val 10000" name="adj"/>
              </a:avLst>
            </a:prstGeom>
            <a:solidFill>
              <a:schemeClr val="accent1"/>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99"/>
            <p:cNvSpPr/>
            <p:nvPr/>
          </p:nvSpPr>
          <p:spPr>
            <a:xfrm>
              <a:off x="6244283" y="605216"/>
              <a:ext cx="4682100" cy="2973300"/>
            </a:xfrm>
            <a:prstGeom prst="roundRect">
              <a:avLst>
                <a:gd fmla="val 10000" name="adj"/>
              </a:avLst>
            </a:prstGeom>
            <a:solidFill>
              <a:schemeClr val="lt2">
                <a:alpha val="89800"/>
              </a:schemeClr>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99"/>
            <p:cNvSpPr txBox="1"/>
            <p:nvPr/>
          </p:nvSpPr>
          <p:spPr>
            <a:xfrm>
              <a:off x="6331365" y="692298"/>
              <a:ext cx="4508100" cy="2799000"/>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rgbClr val="000000"/>
                  </a:solidFill>
                  <a:latin typeface="Arial"/>
                  <a:ea typeface="Arial"/>
                  <a:cs typeface="Arial"/>
                  <a:sym typeface="Arial"/>
                </a:rPr>
                <a:t>26.98% use it once or a few times a week</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descr="Success Story" id="810" name="Google Shape;810;p100"/>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Success Story</a:t>
            </a:r>
            <a:endParaRPr/>
          </a:p>
        </p:txBody>
      </p:sp>
      <p:sp>
        <p:nvSpPr>
          <p:cNvPr descr="A caregiver scored as being socially isolated&#10;&#10;Limited time away from home – due to caregiving for her husband who had many medical conditions&#10;She loved the drop-in feature with video check to ensure her husband was okay when she was in another room or out of the house&#10;&#10;An AT Consultation was conducted by phone&#10;&#10;Recommendation:  Amazon Echo Show 10”&#10;&#10;Funding by:  The National Family Caregiver Supplemental Program&#10;" id="811" name="Google Shape;811;p100"/>
          <p:cNvSpPr txBox="1"/>
          <p:nvPr>
            <p:ph idx="1" type="body"/>
          </p:nvPr>
        </p:nvSpPr>
        <p:spPr>
          <a:xfrm>
            <a:off x="838200" y="1462639"/>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A caregiver scored as being socially isolated</a:t>
            </a:r>
            <a:endParaRPr/>
          </a:p>
          <a:p>
            <a:pPr indent="-342900" lvl="1" marL="914400" rtl="0" algn="l">
              <a:lnSpc>
                <a:spcPct val="90000"/>
              </a:lnSpc>
              <a:spcBef>
                <a:spcPts val="500"/>
              </a:spcBef>
              <a:spcAft>
                <a:spcPts val="0"/>
              </a:spcAft>
              <a:buSzPts val="1800"/>
              <a:buChar char="•"/>
            </a:pPr>
            <a:r>
              <a:rPr lang="en-US"/>
              <a:t>Limited time away from home – due to caregiving for her husband who had many medical conditions</a:t>
            </a:r>
            <a:endParaRPr/>
          </a:p>
          <a:p>
            <a:pPr indent="-342900" lvl="1" marL="914400" rtl="0" algn="l">
              <a:lnSpc>
                <a:spcPct val="90000"/>
              </a:lnSpc>
              <a:spcBef>
                <a:spcPts val="500"/>
              </a:spcBef>
              <a:spcAft>
                <a:spcPts val="0"/>
              </a:spcAft>
              <a:buSzPts val="1800"/>
              <a:buChar char="•"/>
            </a:pPr>
            <a:r>
              <a:rPr lang="en-US"/>
              <a:t>She loved the drop-in feature with video check to ensure her husband was okay when she was in another room or out of the house</a:t>
            </a:r>
            <a:endParaRPr/>
          </a:p>
          <a:p>
            <a:pPr indent="-228600" lvl="1" marL="914400" rtl="0" algn="l">
              <a:lnSpc>
                <a:spcPct val="90000"/>
              </a:lnSpc>
              <a:spcBef>
                <a:spcPts val="500"/>
              </a:spcBef>
              <a:spcAft>
                <a:spcPts val="0"/>
              </a:spcAft>
              <a:buSzPts val="1800"/>
              <a:buNone/>
            </a:pPr>
            <a:r>
              <a:t/>
            </a:r>
            <a:endParaRPr/>
          </a:p>
          <a:p>
            <a:pPr indent="-342900" lvl="1" marL="914400" rtl="0" algn="l">
              <a:lnSpc>
                <a:spcPct val="90000"/>
              </a:lnSpc>
              <a:spcBef>
                <a:spcPts val="500"/>
              </a:spcBef>
              <a:spcAft>
                <a:spcPts val="0"/>
              </a:spcAft>
              <a:buSzPts val="1800"/>
              <a:buChar char="•"/>
            </a:pPr>
            <a:r>
              <a:rPr lang="en-US"/>
              <a:t>An AT Consultation was conducted by phone</a:t>
            </a:r>
            <a:endParaRPr/>
          </a:p>
          <a:p>
            <a:pPr indent="-228600" lvl="1" marL="914400" rtl="0" algn="l">
              <a:lnSpc>
                <a:spcPct val="90000"/>
              </a:lnSpc>
              <a:spcBef>
                <a:spcPts val="500"/>
              </a:spcBef>
              <a:spcAft>
                <a:spcPts val="0"/>
              </a:spcAft>
              <a:buSzPts val="1800"/>
              <a:buNone/>
            </a:pPr>
            <a:r>
              <a:t/>
            </a:r>
            <a:endParaRPr/>
          </a:p>
          <a:p>
            <a:pPr indent="-342900" lvl="1" marL="914400" rtl="0" algn="l">
              <a:lnSpc>
                <a:spcPct val="90000"/>
              </a:lnSpc>
              <a:spcBef>
                <a:spcPts val="500"/>
              </a:spcBef>
              <a:spcAft>
                <a:spcPts val="0"/>
              </a:spcAft>
              <a:buSzPts val="1800"/>
              <a:buChar char="•"/>
            </a:pPr>
            <a:r>
              <a:rPr lang="en-US"/>
              <a:t>Recommendation:  Amazon Echo Show 10”</a:t>
            </a:r>
            <a:endParaRPr/>
          </a:p>
          <a:p>
            <a:pPr indent="-228600" lvl="1" marL="914400" rtl="0" algn="l">
              <a:lnSpc>
                <a:spcPct val="90000"/>
              </a:lnSpc>
              <a:spcBef>
                <a:spcPts val="500"/>
              </a:spcBef>
              <a:spcAft>
                <a:spcPts val="0"/>
              </a:spcAft>
              <a:buSzPts val="1800"/>
              <a:buNone/>
            </a:pPr>
            <a:r>
              <a:t/>
            </a:r>
            <a:endParaRPr/>
          </a:p>
          <a:p>
            <a:pPr indent="-342900" lvl="1" marL="914400" rtl="0" algn="l">
              <a:lnSpc>
                <a:spcPct val="90000"/>
              </a:lnSpc>
              <a:spcBef>
                <a:spcPts val="500"/>
              </a:spcBef>
              <a:spcAft>
                <a:spcPts val="0"/>
              </a:spcAft>
              <a:buSzPts val="1800"/>
              <a:buChar char="•"/>
            </a:pPr>
            <a:r>
              <a:rPr lang="en-US"/>
              <a:t>Funding by:  The National Family Caregiver Supplemental Program</a:t>
            </a:r>
            <a:endParaRPr/>
          </a:p>
          <a:p>
            <a:pPr indent="-228600" lvl="1" marL="914400" rtl="0" algn="l">
              <a:lnSpc>
                <a:spcPct val="90000"/>
              </a:lnSpc>
              <a:spcBef>
                <a:spcPts val="500"/>
              </a:spcBef>
              <a:spcAft>
                <a:spcPts val="0"/>
              </a:spcAft>
              <a:buSzPts val="1800"/>
              <a:buNone/>
            </a:pPr>
            <a:r>
              <a:t/>
            </a:r>
            <a:endParaRPr/>
          </a:p>
          <a:p>
            <a:pPr indent="0" lvl="1" marL="571500" rtl="0" algn="l">
              <a:lnSpc>
                <a:spcPct val="90000"/>
              </a:lnSpc>
              <a:spcBef>
                <a:spcPts val="500"/>
              </a:spcBef>
              <a:spcAft>
                <a:spcPts val="0"/>
              </a:spcAft>
              <a:buSzPts val="1800"/>
              <a:buNone/>
            </a:pPr>
            <a:r>
              <a:t/>
            </a:r>
            <a:endParaRPr/>
          </a:p>
        </p:txBody>
      </p:sp>
      <p:pic>
        <p:nvPicPr>
          <p:cNvPr descr="Picture of an older gentleman on an Amazon Echo Show 10 inch" id="812" name="Google Shape;812;p100"/>
          <p:cNvPicPr preferRelativeResize="0"/>
          <p:nvPr/>
        </p:nvPicPr>
        <p:blipFill rotWithShape="1">
          <a:blip r:embed="rId3">
            <a:alphaModFix/>
          </a:blip>
          <a:srcRect b="0" l="0" r="0" t="0"/>
          <a:stretch/>
        </p:blipFill>
        <p:spPr>
          <a:xfrm>
            <a:off x="8734201" y="124732"/>
            <a:ext cx="2724530" cy="18385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descr="Results for Caregiver/Care Recipient" id="817" name="Google Shape;817;p101"/>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Success Story Results:</a:t>
            </a:r>
            <a:endParaRPr/>
          </a:p>
        </p:txBody>
      </p:sp>
      <p:sp>
        <p:nvSpPr>
          <p:cNvPr descr="Her husband has the Amazon Show positioned so he can see it from his bed&#10;Family sends him photos for the running slide show&#10;He can watch videos&#10;Listens to music&#10;Calls and answers phone calls using his voice&#10;Has access to emergency help&#10;His wife can “drop in” &amp; check on how he is doing" id="818" name="Google Shape;818;p101"/>
          <p:cNvSpPr txBox="1"/>
          <p:nvPr>
            <p:ph idx="1" type="body"/>
          </p:nvPr>
        </p:nvSpPr>
        <p:spPr>
          <a:xfrm>
            <a:off x="761082" y="1495118"/>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The Amazon Show was positioned so he can see it from his bed.</a:t>
            </a:r>
            <a:endParaRPr/>
          </a:p>
          <a:p>
            <a:pPr indent="-342900" lvl="0" marL="457200" rtl="0" algn="l">
              <a:lnSpc>
                <a:spcPct val="90000"/>
              </a:lnSpc>
              <a:spcBef>
                <a:spcPts val="1000"/>
              </a:spcBef>
              <a:spcAft>
                <a:spcPts val="0"/>
              </a:spcAft>
              <a:buClr>
                <a:schemeClr val="dk1"/>
              </a:buClr>
              <a:buSzPts val="1800"/>
              <a:buChar char="•"/>
            </a:pPr>
            <a:r>
              <a:rPr lang="en-US"/>
              <a:t>The caregiver loved the drop-in feature with video to check in to ensure her husband was okay when she was in another room or out of the house</a:t>
            </a:r>
            <a:endParaRPr/>
          </a:p>
          <a:p>
            <a:pPr indent="-342900" lvl="0" marL="457200" rtl="0" algn="l">
              <a:lnSpc>
                <a:spcPct val="90000"/>
              </a:lnSpc>
              <a:spcBef>
                <a:spcPts val="1000"/>
              </a:spcBef>
              <a:spcAft>
                <a:spcPts val="0"/>
              </a:spcAft>
              <a:buClr>
                <a:schemeClr val="dk1"/>
              </a:buClr>
              <a:buSzPts val="1800"/>
              <a:buChar char="•"/>
            </a:pPr>
            <a:r>
              <a:rPr lang="en-US"/>
              <a:t>Family sends him photos for the running slide show</a:t>
            </a:r>
            <a:endParaRPr/>
          </a:p>
          <a:p>
            <a:pPr indent="-342900" lvl="0" marL="457200" rtl="0" algn="l">
              <a:lnSpc>
                <a:spcPct val="90000"/>
              </a:lnSpc>
              <a:spcBef>
                <a:spcPts val="1000"/>
              </a:spcBef>
              <a:spcAft>
                <a:spcPts val="0"/>
              </a:spcAft>
              <a:buClr>
                <a:schemeClr val="dk1"/>
              </a:buClr>
              <a:buSzPts val="1800"/>
              <a:buChar char="•"/>
            </a:pPr>
            <a:r>
              <a:rPr lang="en-US"/>
              <a:t>He can watch videos &amp; listen to music</a:t>
            </a:r>
            <a:endParaRPr/>
          </a:p>
          <a:p>
            <a:pPr indent="-342900" lvl="0" marL="457200" rtl="0" algn="l">
              <a:lnSpc>
                <a:spcPct val="90000"/>
              </a:lnSpc>
              <a:spcBef>
                <a:spcPts val="1000"/>
              </a:spcBef>
              <a:spcAft>
                <a:spcPts val="0"/>
              </a:spcAft>
              <a:buClr>
                <a:schemeClr val="dk1"/>
              </a:buClr>
              <a:buSzPts val="1800"/>
              <a:buChar char="•"/>
            </a:pPr>
            <a:r>
              <a:rPr lang="en-US"/>
              <a:t>He can make and answer phone calls using his voice</a:t>
            </a:r>
            <a:endParaRPr/>
          </a:p>
          <a:p>
            <a:pPr indent="-342900" lvl="0" marL="457200" rtl="0" algn="l">
              <a:lnSpc>
                <a:spcPct val="90000"/>
              </a:lnSpc>
              <a:spcBef>
                <a:spcPts val="1000"/>
              </a:spcBef>
              <a:spcAft>
                <a:spcPts val="0"/>
              </a:spcAft>
              <a:buClr>
                <a:schemeClr val="dk1"/>
              </a:buClr>
              <a:buSzPts val="1800"/>
              <a:buChar char="•"/>
            </a:pPr>
            <a:r>
              <a:rPr lang="en-US"/>
              <a:t>Has access to emergency help, if needed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02"/>
          <p:cNvSpPr txBox="1"/>
          <p:nvPr>
            <p:ph type="ctrTitle"/>
          </p:nvPr>
        </p:nvSpPr>
        <p:spPr>
          <a:xfrm>
            <a:off x="650631" y="1214438"/>
            <a:ext cx="108906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6000"/>
              <a:buNone/>
            </a:pPr>
            <a:r>
              <a:rPr b="1" lang="en-US" sz="5400"/>
              <a:t>Lessons Learned Providing Telehealth “Kits” to Older Adults during the COVID-19 Pandemic</a:t>
            </a:r>
            <a:endParaRPr sz="5400">
              <a:latin typeface="Merriweather"/>
              <a:ea typeface="Merriweather"/>
              <a:cs typeface="Merriweather"/>
              <a:sym typeface="Merriweather"/>
            </a:endParaRPr>
          </a:p>
        </p:txBody>
      </p:sp>
      <p:sp>
        <p:nvSpPr>
          <p:cNvPr id="824" name="Google Shape;824;p102"/>
          <p:cNvSpPr txBox="1"/>
          <p:nvPr>
            <p:ph idx="1" type="subTitle"/>
          </p:nvPr>
        </p:nvSpPr>
        <p:spPr>
          <a:xfrm>
            <a:off x="1524000" y="3962399"/>
            <a:ext cx="9144000" cy="1681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US" sz="2800"/>
              <a:t>Timothy Hesselton, MPH</a:t>
            </a:r>
            <a:endParaRPr/>
          </a:p>
          <a:p>
            <a:pPr indent="0" lvl="0" marL="0" rtl="0" algn="ctr">
              <a:lnSpc>
                <a:spcPct val="90000"/>
              </a:lnSpc>
              <a:spcBef>
                <a:spcPts val="0"/>
              </a:spcBef>
              <a:spcAft>
                <a:spcPts val="0"/>
              </a:spcAft>
              <a:buClr>
                <a:schemeClr val="dk1"/>
              </a:buClr>
              <a:buSzPts val="2400"/>
              <a:buNone/>
            </a:pPr>
            <a:r>
              <a:rPr i="1" lang="en-US" sz="2000"/>
              <a:t>Research Project Manager</a:t>
            </a:r>
            <a:endParaRPr/>
          </a:p>
          <a:p>
            <a:pPr indent="0" lvl="0" marL="0" rtl="0" algn="ctr">
              <a:lnSpc>
                <a:spcPct val="90000"/>
              </a:lnSpc>
              <a:spcBef>
                <a:spcPts val="0"/>
              </a:spcBef>
              <a:spcAft>
                <a:spcPts val="0"/>
              </a:spcAft>
              <a:buClr>
                <a:schemeClr val="dk1"/>
              </a:buClr>
              <a:buSzPts val="2400"/>
              <a:buNone/>
            </a:pPr>
            <a:r>
              <a:rPr i="1" lang="en-US" sz="2000"/>
              <a:t>Dartmouth Centers for Health and Aging</a:t>
            </a:r>
            <a:endParaRPr/>
          </a:p>
          <a:p>
            <a:pPr indent="0" lvl="0" marL="0" rtl="0" algn="ctr">
              <a:lnSpc>
                <a:spcPct val="90000"/>
              </a:lnSpc>
              <a:spcBef>
                <a:spcPts val="0"/>
              </a:spcBef>
              <a:spcAft>
                <a:spcPts val="0"/>
              </a:spcAft>
              <a:buClr>
                <a:schemeClr val="dk1"/>
              </a:buClr>
              <a:buSzPts val="2400"/>
              <a:buNone/>
            </a:pPr>
            <a:r>
              <a:rPr i="1" lang="en-US" sz="2000"/>
              <a:t>Dartmouth-Hitchcock Health</a:t>
            </a:r>
            <a:endParaRPr/>
          </a:p>
          <a:p>
            <a:pPr indent="0" lvl="0" marL="0" rtl="0" algn="ctr">
              <a:lnSpc>
                <a:spcPct val="90000"/>
              </a:lnSpc>
              <a:spcBef>
                <a:spcPts val="0"/>
              </a:spcBef>
              <a:spcAft>
                <a:spcPts val="0"/>
              </a:spcAft>
              <a:buClr>
                <a:schemeClr val="dk1"/>
              </a:buClr>
              <a:buSzPts val="2400"/>
              <a:buNone/>
            </a:pPr>
            <a:r>
              <a:rPr i="1" lang="en-US" sz="2000" u="sng">
                <a:solidFill>
                  <a:schemeClr val="hlink"/>
                </a:solidFill>
                <a:hlinkClick r:id="rId3"/>
              </a:rPr>
              <a:t>Timothy.M.Hesselton@Hitchcock.org</a:t>
            </a:r>
            <a:endParaRPr i="1" sz="2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03"/>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Funding</a:t>
            </a:r>
            <a:endParaRPr/>
          </a:p>
        </p:txBody>
      </p:sp>
      <p:sp>
        <p:nvSpPr>
          <p:cNvPr id="830" name="Google Shape;830;p10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114300" rtl="0" algn="ctr">
              <a:lnSpc>
                <a:spcPct val="90000"/>
              </a:lnSpc>
              <a:spcBef>
                <a:spcPts val="1000"/>
              </a:spcBef>
              <a:spcAft>
                <a:spcPts val="0"/>
              </a:spcAft>
              <a:buSzPts val="1800"/>
              <a:buNone/>
            </a:pPr>
            <a:r>
              <a:rPr lang="en-US">
                <a:solidFill>
                  <a:schemeClr val="dk1"/>
                </a:solidFill>
              </a:rPr>
              <a:t>This program is supported by the Health Resources and Services Administration (HRSA) of the U.S. Department of Health and Human Services (HHS) as part of an award totaling $90,625 with 0% financed with nongovernmental sources. The contents are those of the author(s) and do not necessarily represent the official views of, nor an endorsement, by HRSA, HHS, or the U.S. Government.</a:t>
            </a:r>
            <a:endParaRPr/>
          </a:p>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04"/>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3600">
                <a:latin typeface="Helvetica Neue"/>
                <a:ea typeface="Helvetica Neue"/>
                <a:cs typeface="Helvetica Neue"/>
                <a:sym typeface="Helvetica Neue"/>
              </a:rPr>
              <a:t>What is GWEP?</a:t>
            </a:r>
            <a:endParaRPr/>
          </a:p>
        </p:txBody>
      </p:sp>
      <p:sp>
        <p:nvSpPr>
          <p:cNvPr id="837" name="Google Shape;837;p10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latin typeface="Tahoma"/>
                <a:ea typeface="Tahoma"/>
                <a:cs typeface="Tahoma"/>
                <a:sym typeface="Tahoma"/>
              </a:rPr>
              <a:t>The Geriatric Workforce Enhancement Program (GWEP) is designed to educate the healthcare workforce in best practices for delivering care to older adults</a:t>
            </a:r>
            <a:endParaRPr/>
          </a:p>
          <a:p>
            <a:pPr indent="-342900" lvl="0" marL="457200" rtl="0" algn="l">
              <a:lnSpc>
                <a:spcPct val="90000"/>
              </a:lnSpc>
              <a:spcBef>
                <a:spcPts val="1000"/>
              </a:spcBef>
              <a:spcAft>
                <a:spcPts val="0"/>
              </a:spcAft>
              <a:buClr>
                <a:schemeClr val="dk1"/>
              </a:buClr>
              <a:buSzPts val="1800"/>
              <a:buChar char="•"/>
            </a:pPr>
            <a:r>
              <a:rPr lang="en-US">
                <a:latin typeface="Tahoma"/>
                <a:ea typeface="Tahoma"/>
                <a:cs typeface="Tahoma"/>
                <a:sym typeface="Tahoma"/>
              </a:rPr>
              <a:t>Funded by the Health Resources and Services Administration (HRSA)</a:t>
            </a:r>
            <a:endParaRPr/>
          </a:p>
        </p:txBody>
      </p:sp>
      <p:sp>
        <p:nvSpPr>
          <p:cNvPr id="838" name="Google Shape;838;p104"/>
          <p:cNvSpPr txBox="1"/>
          <p:nvPr>
            <p:ph idx="11" type="ftr"/>
          </p:nvPr>
        </p:nvSpPr>
        <p:spPr>
          <a:xfrm>
            <a:off x="274320" y="6348038"/>
            <a:ext cx="103776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0" u="none" cap="none" strike="noStrike">
              <a:solidFill>
                <a:srgbClr val="BFBFB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9"/>
          <p:cNvSpPr txBox="1"/>
          <p:nvPr/>
        </p:nvSpPr>
        <p:spPr>
          <a:xfrm>
            <a:off x="57600" y="182300"/>
            <a:ext cx="12076800" cy="3033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9600">
              <a:latin typeface="Lato"/>
              <a:ea typeface="Lato"/>
              <a:cs typeface="Lato"/>
              <a:sym typeface="Lato"/>
            </a:endParaRPr>
          </a:p>
        </p:txBody>
      </p:sp>
      <p:pic>
        <p:nvPicPr>
          <p:cNvPr id="505" name="Google Shape;505;p69"/>
          <p:cNvPicPr preferRelativeResize="0"/>
          <p:nvPr/>
        </p:nvPicPr>
        <p:blipFill>
          <a:blip r:embed="rId3">
            <a:alphaModFix/>
          </a:blip>
          <a:stretch>
            <a:fillRect/>
          </a:stretch>
        </p:blipFill>
        <p:spPr>
          <a:xfrm>
            <a:off x="10439660" y="103800"/>
            <a:ext cx="1375170" cy="1375200"/>
          </a:xfrm>
          <a:prstGeom prst="rect">
            <a:avLst/>
          </a:prstGeom>
          <a:noFill/>
          <a:ln>
            <a:noFill/>
          </a:ln>
        </p:spPr>
      </p:pic>
      <p:sp>
        <p:nvSpPr>
          <p:cNvPr id="506" name="Google Shape;506;p69"/>
          <p:cNvSpPr txBox="1"/>
          <p:nvPr/>
        </p:nvSpPr>
        <p:spPr>
          <a:xfrm>
            <a:off x="100" y="0"/>
            <a:ext cx="9288300" cy="1130400"/>
          </a:xfrm>
          <a:prstGeom prst="rect">
            <a:avLst/>
          </a:prstGeom>
          <a:solidFill>
            <a:srgbClr val="4C7293"/>
          </a:solid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2500">
                <a:solidFill>
                  <a:srgbClr val="FFFFFF"/>
                </a:solidFill>
                <a:latin typeface="Lato"/>
                <a:ea typeface="Lato"/>
                <a:cs typeface="Lato"/>
                <a:sym typeface="Lato"/>
              </a:rPr>
              <a:t>State of Maine, </a:t>
            </a:r>
            <a:r>
              <a:rPr b="1" i="1" lang="en-US" sz="2500">
                <a:solidFill>
                  <a:srgbClr val="FFFFFF"/>
                </a:solidFill>
                <a:latin typeface="Lato"/>
                <a:ea typeface="Lato"/>
                <a:cs typeface="Lato"/>
                <a:sym typeface="Lato"/>
              </a:rPr>
              <a:t>Department of Health and Human Services   (DHHS)</a:t>
            </a:r>
            <a:r>
              <a:rPr b="1" lang="en-US" sz="2500">
                <a:solidFill>
                  <a:srgbClr val="FFFFFF"/>
                </a:solidFill>
                <a:latin typeface="Lato"/>
                <a:ea typeface="Lato"/>
                <a:cs typeface="Lato"/>
                <a:sym typeface="Lato"/>
              </a:rPr>
              <a:t>, Maine CDC, Rural Health and Primary Care Program</a:t>
            </a:r>
            <a:endParaRPr b="1" sz="2500">
              <a:solidFill>
                <a:srgbClr val="FFFFFF"/>
              </a:solidFill>
              <a:latin typeface="Lato"/>
              <a:ea typeface="Lato"/>
              <a:cs typeface="Lato"/>
              <a:sym typeface="Lato"/>
            </a:endParaRPr>
          </a:p>
        </p:txBody>
      </p:sp>
      <p:sp>
        <p:nvSpPr>
          <p:cNvPr id="507" name="Google Shape;507;p69"/>
          <p:cNvSpPr txBox="1"/>
          <p:nvPr/>
        </p:nvSpPr>
        <p:spPr>
          <a:xfrm>
            <a:off x="5902367" y="1393100"/>
            <a:ext cx="3476100" cy="45996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i="1" lang="en-US" sz="3100">
                <a:solidFill>
                  <a:srgbClr val="4C7293"/>
                </a:solidFill>
                <a:highlight>
                  <a:srgbClr val="FFFFFF"/>
                </a:highlight>
              </a:rPr>
              <a:t>Supporting health care infrastructure workforce </a:t>
            </a:r>
            <a:endParaRPr b="1" i="1" sz="3100">
              <a:solidFill>
                <a:srgbClr val="4C7293"/>
              </a:solidFill>
              <a:highlight>
                <a:srgbClr val="FFFFFF"/>
              </a:highlight>
            </a:endParaRPr>
          </a:p>
          <a:p>
            <a:pPr indent="0" lvl="0" marL="0" rtl="0" algn="ctr">
              <a:spcBef>
                <a:spcPts val="0"/>
              </a:spcBef>
              <a:spcAft>
                <a:spcPts val="0"/>
              </a:spcAft>
              <a:buNone/>
            </a:pPr>
            <a:r>
              <a:rPr b="1" i="1" lang="en-US" sz="3100">
                <a:solidFill>
                  <a:srgbClr val="4C7293"/>
                </a:solidFill>
                <a:highlight>
                  <a:srgbClr val="FFFFFF"/>
                </a:highlight>
              </a:rPr>
              <a:t>quality and access to care </a:t>
            </a:r>
            <a:endParaRPr b="1" i="1" sz="3100">
              <a:solidFill>
                <a:srgbClr val="4C7293"/>
              </a:solidFill>
              <a:highlight>
                <a:srgbClr val="FFFFFF"/>
              </a:highlight>
            </a:endParaRPr>
          </a:p>
          <a:p>
            <a:pPr indent="0" lvl="0" marL="0" rtl="0" algn="ctr">
              <a:spcBef>
                <a:spcPts val="0"/>
              </a:spcBef>
              <a:spcAft>
                <a:spcPts val="0"/>
              </a:spcAft>
              <a:buNone/>
            </a:pPr>
            <a:r>
              <a:rPr b="1" i="1" lang="en-US" sz="3100">
                <a:solidFill>
                  <a:srgbClr val="4C7293"/>
                </a:solidFill>
                <a:highlight>
                  <a:srgbClr val="FFFFFF"/>
                </a:highlight>
              </a:rPr>
              <a:t>in the State of Maine</a:t>
            </a:r>
            <a:endParaRPr b="1" i="1" sz="3500">
              <a:solidFill>
                <a:srgbClr val="4C7293"/>
              </a:solidFill>
              <a:latin typeface="Lato"/>
              <a:ea typeface="Lato"/>
              <a:cs typeface="Lato"/>
              <a:sym typeface="Lato"/>
            </a:endParaRPr>
          </a:p>
        </p:txBody>
      </p:sp>
      <p:sp>
        <p:nvSpPr>
          <p:cNvPr id="508" name="Google Shape;508;p69"/>
          <p:cNvSpPr txBox="1"/>
          <p:nvPr/>
        </p:nvSpPr>
        <p:spPr>
          <a:xfrm>
            <a:off x="9378350" y="1337967"/>
            <a:ext cx="2119200" cy="1252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500">
                <a:solidFill>
                  <a:srgbClr val="4C7293"/>
                </a:solidFill>
                <a:highlight>
                  <a:srgbClr val="FFFFFF"/>
                </a:highlight>
              </a:rPr>
              <a:t>Hospitals</a:t>
            </a:r>
            <a:endParaRPr b="1" sz="1500">
              <a:solidFill>
                <a:srgbClr val="4C7293"/>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Quality improvement</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Sustainability</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Population Health</a:t>
            </a:r>
            <a:endParaRPr sz="1500">
              <a:solidFill>
                <a:srgbClr val="222222"/>
              </a:solidFill>
              <a:highlight>
                <a:srgbClr val="FFFFFF"/>
              </a:highlight>
            </a:endParaRPr>
          </a:p>
        </p:txBody>
      </p:sp>
      <p:sp>
        <p:nvSpPr>
          <p:cNvPr id="509" name="Google Shape;509;p69"/>
          <p:cNvSpPr txBox="1"/>
          <p:nvPr/>
        </p:nvSpPr>
        <p:spPr>
          <a:xfrm>
            <a:off x="2737567" y="1393100"/>
            <a:ext cx="1853100" cy="611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900">
                <a:solidFill>
                  <a:srgbClr val="537A9D"/>
                </a:solidFill>
                <a:latin typeface="Lato"/>
                <a:ea typeface="Lato"/>
                <a:cs typeface="Lato"/>
                <a:sym typeface="Lato"/>
              </a:rPr>
              <a:t>Who We Serve</a:t>
            </a:r>
            <a:endParaRPr b="1" sz="1900">
              <a:solidFill>
                <a:srgbClr val="537A9D"/>
              </a:solidFill>
              <a:latin typeface="Lato"/>
              <a:ea typeface="Lato"/>
              <a:cs typeface="Lato"/>
              <a:sym typeface="Lato"/>
            </a:endParaRPr>
          </a:p>
        </p:txBody>
      </p:sp>
      <p:sp>
        <p:nvSpPr>
          <p:cNvPr id="510" name="Google Shape;510;p69"/>
          <p:cNvSpPr txBox="1"/>
          <p:nvPr/>
        </p:nvSpPr>
        <p:spPr>
          <a:xfrm>
            <a:off x="3038600" y="1744133"/>
            <a:ext cx="2370900" cy="993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600">
                <a:latin typeface="Lato"/>
                <a:ea typeface="Lato"/>
                <a:cs typeface="Lato"/>
                <a:sym typeface="Lato"/>
              </a:rPr>
              <a:t>3,437 Employees</a:t>
            </a:r>
            <a:endParaRPr sz="1600">
              <a:latin typeface="Lato"/>
              <a:ea typeface="Lato"/>
              <a:cs typeface="Lato"/>
              <a:sym typeface="Lato"/>
            </a:endParaRPr>
          </a:p>
          <a:p>
            <a:pPr indent="0" lvl="0" marL="0" rtl="0" algn="l">
              <a:spcBef>
                <a:spcPts val="0"/>
              </a:spcBef>
              <a:spcAft>
                <a:spcPts val="0"/>
              </a:spcAft>
              <a:buNone/>
            </a:pPr>
            <a:r>
              <a:rPr lang="en-US" sz="1600">
                <a:latin typeface="Lato"/>
                <a:ea typeface="Lato"/>
                <a:cs typeface="Lato"/>
                <a:sym typeface="Lato"/>
              </a:rPr>
              <a:t>16 Regional Offices</a:t>
            </a:r>
            <a:endParaRPr sz="1600">
              <a:latin typeface="Lato"/>
              <a:ea typeface="Lato"/>
              <a:cs typeface="Lato"/>
              <a:sym typeface="Lato"/>
            </a:endParaRPr>
          </a:p>
          <a:p>
            <a:pPr indent="0" lvl="0" marL="0" rtl="0" algn="l">
              <a:spcBef>
                <a:spcPts val="0"/>
              </a:spcBef>
              <a:spcAft>
                <a:spcPts val="0"/>
              </a:spcAft>
              <a:buNone/>
            </a:pPr>
            <a:r>
              <a:rPr lang="en-US" sz="1600">
                <a:latin typeface="Lato"/>
                <a:ea typeface="Lato"/>
                <a:cs typeface="Lato"/>
                <a:sym typeface="Lato"/>
              </a:rPr>
              <a:t>⅓ of the Population</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p:txBody>
      </p:sp>
      <p:sp>
        <p:nvSpPr>
          <p:cNvPr id="511" name="Google Shape;511;p69"/>
          <p:cNvSpPr txBox="1"/>
          <p:nvPr/>
        </p:nvSpPr>
        <p:spPr>
          <a:xfrm>
            <a:off x="2756367" y="2842850"/>
            <a:ext cx="2352000" cy="536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latin typeface="Lato"/>
              <a:ea typeface="Lato"/>
              <a:cs typeface="Lato"/>
              <a:sym typeface="Lato"/>
            </a:endParaRPr>
          </a:p>
        </p:txBody>
      </p:sp>
      <p:pic>
        <p:nvPicPr>
          <p:cNvPr id="512" name="Google Shape;512;p69"/>
          <p:cNvPicPr preferRelativeResize="0"/>
          <p:nvPr/>
        </p:nvPicPr>
        <p:blipFill rotWithShape="1">
          <a:blip r:embed="rId4">
            <a:alphaModFix/>
          </a:blip>
          <a:srcRect b="67155" l="0" r="0" t="10780"/>
          <a:stretch/>
        </p:blipFill>
        <p:spPr>
          <a:xfrm>
            <a:off x="0" y="3966867"/>
            <a:ext cx="5953634" cy="1847736"/>
          </a:xfrm>
          <a:prstGeom prst="rect">
            <a:avLst/>
          </a:prstGeom>
          <a:noFill/>
          <a:ln>
            <a:noFill/>
          </a:ln>
        </p:spPr>
      </p:pic>
      <p:pic>
        <p:nvPicPr>
          <p:cNvPr id="513" name="Google Shape;513;p69"/>
          <p:cNvPicPr preferRelativeResize="0"/>
          <p:nvPr/>
        </p:nvPicPr>
        <p:blipFill rotWithShape="1">
          <a:blip r:embed="rId5">
            <a:alphaModFix/>
          </a:blip>
          <a:srcRect b="61700" l="0" r="0" t="10825"/>
          <a:stretch/>
        </p:blipFill>
        <p:spPr>
          <a:xfrm>
            <a:off x="0" y="1393083"/>
            <a:ext cx="5953634" cy="2116768"/>
          </a:xfrm>
          <a:prstGeom prst="rect">
            <a:avLst/>
          </a:prstGeom>
          <a:noFill/>
          <a:ln>
            <a:noFill/>
          </a:ln>
        </p:spPr>
      </p:pic>
      <p:sp>
        <p:nvSpPr>
          <p:cNvPr id="514" name="Google Shape;514;p69"/>
          <p:cNvSpPr/>
          <p:nvPr/>
        </p:nvSpPr>
        <p:spPr>
          <a:xfrm>
            <a:off x="0" y="6565967"/>
            <a:ext cx="9288300" cy="291900"/>
          </a:xfrm>
          <a:prstGeom prst="rect">
            <a:avLst/>
          </a:prstGeom>
          <a:solidFill>
            <a:srgbClr val="4C729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5" name="Google Shape;515;p69"/>
          <p:cNvSpPr txBox="1"/>
          <p:nvPr/>
        </p:nvSpPr>
        <p:spPr>
          <a:xfrm>
            <a:off x="9378367" y="3842133"/>
            <a:ext cx="2257500" cy="1252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500">
                <a:solidFill>
                  <a:srgbClr val="4C7293"/>
                </a:solidFill>
                <a:highlight>
                  <a:srgbClr val="FFFFFF"/>
                </a:highlight>
              </a:rPr>
              <a:t>Health care workforce</a:t>
            </a:r>
            <a:endParaRPr b="1" sz="1500">
              <a:solidFill>
                <a:srgbClr val="4C7293"/>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Pipeline programs</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Shortage designations</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Recruitment incentives</a:t>
            </a:r>
            <a:endParaRPr sz="1500">
              <a:solidFill>
                <a:srgbClr val="222222"/>
              </a:solidFill>
              <a:highlight>
                <a:srgbClr val="FFFFFF"/>
              </a:highlight>
            </a:endParaRPr>
          </a:p>
          <a:p>
            <a:pPr indent="0" lvl="0" marL="0" rtl="0" algn="l">
              <a:spcBef>
                <a:spcPts val="0"/>
              </a:spcBef>
              <a:spcAft>
                <a:spcPts val="0"/>
              </a:spcAft>
              <a:buNone/>
            </a:pPr>
            <a:r>
              <a:t/>
            </a:r>
            <a:endParaRPr sz="1900">
              <a:latin typeface="Lato"/>
              <a:ea typeface="Lato"/>
              <a:cs typeface="Lato"/>
              <a:sym typeface="Lato"/>
            </a:endParaRPr>
          </a:p>
        </p:txBody>
      </p:sp>
      <p:sp>
        <p:nvSpPr>
          <p:cNvPr id="516" name="Google Shape;516;p69"/>
          <p:cNvSpPr txBox="1"/>
          <p:nvPr/>
        </p:nvSpPr>
        <p:spPr>
          <a:xfrm>
            <a:off x="9378367" y="2590767"/>
            <a:ext cx="1978500" cy="1375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500">
                <a:solidFill>
                  <a:srgbClr val="4C7293"/>
                </a:solidFill>
                <a:highlight>
                  <a:srgbClr val="FFFFFF"/>
                </a:highlight>
              </a:rPr>
              <a:t>Safety net services</a:t>
            </a:r>
            <a:endParaRPr b="1" sz="1500">
              <a:solidFill>
                <a:srgbClr val="4C7293"/>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Primary care</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Dental care</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Mental health</a:t>
            </a:r>
            <a:endParaRPr sz="1500">
              <a:solidFill>
                <a:srgbClr val="222222"/>
              </a:solidFill>
              <a:highlight>
                <a:srgbClr val="FFFFFF"/>
              </a:highlight>
            </a:endParaRPr>
          </a:p>
          <a:p>
            <a:pPr indent="0" lvl="0" marL="0" rtl="0" algn="l">
              <a:spcBef>
                <a:spcPts val="0"/>
              </a:spcBef>
              <a:spcAft>
                <a:spcPts val="0"/>
              </a:spcAft>
              <a:buNone/>
            </a:pPr>
            <a:r>
              <a:t/>
            </a:r>
            <a:endParaRPr sz="1900">
              <a:latin typeface="Lato"/>
              <a:ea typeface="Lato"/>
              <a:cs typeface="Lato"/>
              <a:sym typeface="Lato"/>
            </a:endParaRPr>
          </a:p>
        </p:txBody>
      </p:sp>
      <p:sp>
        <p:nvSpPr>
          <p:cNvPr id="517" name="Google Shape;517;p69"/>
          <p:cNvSpPr txBox="1"/>
          <p:nvPr/>
        </p:nvSpPr>
        <p:spPr>
          <a:xfrm>
            <a:off x="9378367" y="5077717"/>
            <a:ext cx="2618700" cy="1130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500">
                <a:solidFill>
                  <a:srgbClr val="4C7293"/>
                </a:solidFill>
                <a:highlight>
                  <a:srgbClr val="FFFFFF"/>
                </a:highlight>
              </a:rPr>
              <a:t>Rural health resources</a:t>
            </a:r>
            <a:endParaRPr b="1" sz="1500">
              <a:solidFill>
                <a:srgbClr val="4C7293"/>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Networks &amp; partnerships</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National models</a:t>
            </a:r>
            <a:endParaRPr sz="1500">
              <a:solidFill>
                <a:srgbClr val="222222"/>
              </a:solidFill>
              <a:highlight>
                <a:srgbClr val="FFFFFF"/>
              </a:highlight>
            </a:endParaRPr>
          </a:p>
          <a:p>
            <a:pPr indent="0" lvl="0" marL="0" rtl="0" algn="l">
              <a:lnSpc>
                <a:spcPct val="115000"/>
              </a:lnSpc>
              <a:spcBef>
                <a:spcPts val="0"/>
              </a:spcBef>
              <a:spcAft>
                <a:spcPts val="0"/>
              </a:spcAft>
              <a:buNone/>
            </a:pPr>
            <a:r>
              <a:rPr lang="en-US" sz="1500">
                <a:solidFill>
                  <a:srgbClr val="222222"/>
                </a:solidFill>
                <a:highlight>
                  <a:srgbClr val="FFFFFF"/>
                </a:highlight>
              </a:rPr>
              <a:t>Professional development</a:t>
            </a:r>
            <a:endParaRPr sz="1500">
              <a:solidFill>
                <a:srgbClr val="222222"/>
              </a:solidFill>
              <a:highlight>
                <a:srgbClr val="FFFFFF"/>
              </a:highlight>
            </a:endParaRPr>
          </a:p>
          <a:p>
            <a:pPr indent="0" lvl="0" marL="0" rtl="0" algn="l">
              <a:spcBef>
                <a:spcPts val="0"/>
              </a:spcBef>
              <a:spcAft>
                <a:spcPts val="0"/>
              </a:spcAft>
              <a:buNone/>
            </a:pPr>
            <a:r>
              <a:t/>
            </a:r>
            <a:endParaRPr sz="1900">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05"/>
          <p:cNvSpPr txBox="1"/>
          <p:nvPr>
            <p:ph type="title"/>
          </p:nvPr>
        </p:nvSpPr>
        <p:spPr>
          <a:xfrm>
            <a:off x="838200" y="365127"/>
            <a:ext cx="10515600" cy="92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latin typeface="Tahoma"/>
                <a:ea typeface="Tahoma"/>
                <a:cs typeface="Tahoma"/>
                <a:sym typeface="Tahoma"/>
              </a:rPr>
              <a:t>GWEP COVID Supplement</a:t>
            </a:r>
            <a:endParaRPr/>
          </a:p>
        </p:txBody>
      </p:sp>
      <p:sp>
        <p:nvSpPr>
          <p:cNvPr id="844" name="Google Shape;844;p105"/>
          <p:cNvSpPr txBox="1"/>
          <p:nvPr>
            <p:ph idx="1" type="body"/>
          </p:nvPr>
        </p:nvSpPr>
        <p:spPr>
          <a:xfrm>
            <a:off x="268778" y="1289538"/>
            <a:ext cx="11654400" cy="52620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1000"/>
              </a:spcBef>
              <a:spcAft>
                <a:spcPts val="0"/>
              </a:spcAft>
              <a:buSzPts val="1800"/>
              <a:buChar char="•"/>
            </a:pPr>
            <a:r>
              <a:rPr lang="en-US">
                <a:latin typeface="Tahoma"/>
                <a:ea typeface="Tahoma"/>
                <a:cs typeface="Tahoma"/>
                <a:sym typeface="Tahoma"/>
              </a:rPr>
              <a:t>This supplement was provided by HRSA in response to the COVID-19 pandemic</a:t>
            </a:r>
            <a:endParaRPr/>
          </a:p>
          <a:p>
            <a:pPr indent="-457200" lvl="0" marL="457200" rtl="0" algn="l">
              <a:lnSpc>
                <a:spcPct val="90000"/>
              </a:lnSpc>
              <a:spcBef>
                <a:spcPts val="1000"/>
              </a:spcBef>
              <a:spcAft>
                <a:spcPts val="0"/>
              </a:spcAft>
              <a:buSzPts val="1800"/>
              <a:buChar char="•"/>
            </a:pPr>
            <a:r>
              <a:rPr lang="en-US">
                <a:latin typeface="Tahoma"/>
                <a:ea typeface="Tahoma"/>
                <a:cs typeface="Tahoma"/>
                <a:sym typeface="Tahoma"/>
              </a:rPr>
              <a:t>The primary focus of this supplement is to provide Telehealth “kits” to older adult patients on a temporary basis to facilitate video-based Transitional Care Management Visits (transitions from inpatient hospitalization to community setting)</a:t>
            </a:r>
            <a:endParaRPr/>
          </a:p>
          <a:p>
            <a:pPr indent="-457200" lvl="0" marL="457200" rtl="0" algn="l">
              <a:lnSpc>
                <a:spcPct val="90000"/>
              </a:lnSpc>
              <a:spcBef>
                <a:spcPts val="1000"/>
              </a:spcBef>
              <a:spcAft>
                <a:spcPts val="0"/>
              </a:spcAft>
              <a:buSzPts val="1800"/>
              <a:buChar char="•"/>
            </a:pPr>
            <a:r>
              <a:rPr lang="en-US">
                <a:latin typeface="Tahoma"/>
                <a:ea typeface="Tahoma"/>
                <a:cs typeface="Tahoma"/>
                <a:sym typeface="Tahoma"/>
              </a:rPr>
              <a:t>Kits Include:</a:t>
            </a:r>
            <a:endParaRPr/>
          </a:p>
          <a:p>
            <a:pPr indent="-342900" lvl="1" marL="914400" rtl="0" algn="l">
              <a:lnSpc>
                <a:spcPct val="90000"/>
              </a:lnSpc>
              <a:spcBef>
                <a:spcPts val="500"/>
              </a:spcBef>
              <a:spcAft>
                <a:spcPts val="0"/>
              </a:spcAft>
              <a:buSzPts val="1800"/>
              <a:buChar char="•"/>
            </a:pPr>
            <a:r>
              <a:rPr lang="en-US">
                <a:latin typeface="Tahoma"/>
                <a:ea typeface="Tahoma"/>
                <a:cs typeface="Tahoma"/>
                <a:sym typeface="Tahoma"/>
              </a:rPr>
              <a:t>Cellular enabled iPad</a:t>
            </a:r>
            <a:endParaRPr/>
          </a:p>
          <a:p>
            <a:pPr indent="-342900" lvl="1" marL="914400" rtl="0" algn="l">
              <a:lnSpc>
                <a:spcPct val="90000"/>
              </a:lnSpc>
              <a:spcBef>
                <a:spcPts val="500"/>
              </a:spcBef>
              <a:spcAft>
                <a:spcPts val="0"/>
              </a:spcAft>
              <a:buSzPts val="1800"/>
              <a:buChar char="•"/>
            </a:pPr>
            <a:r>
              <a:rPr lang="en-US">
                <a:latin typeface="Tahoma"/>
                <a:ea typeface="Tahoma"/>
                <a:cs typeface="Tahoma"/>
                <a:sym typeface="Tahoma"/>
              </a:rPr>
              <a:t>Thermometer</a:t>
            </a:r>
            <a:endParaRPr/>
          </a:p>
          <a:p>
            <a:pPr indent="-342900" lvl="1" marL="914400" rtl="0" algn="l">
              <a:lnSpc>
                <a:spcPct val="90000"/>
              </a:lnSpc>
              <a:spcBef>
                <a:spcPts val="500"/>
              </a:spcBef>
              <a:spcAft>
                <a:spcPts val="0"/>
              </a:spcAft>
              <a:buSzPts val="1800"/>
              <a:buChar char="•"/>
            </a:pPr>
            <a:r>
              <a:rPr lang="en-US">
                <a:latin typeface="Tahoma"/>
                <a:ea typeface="Tahoma"/>
                <a:cs typeface="Tahoma"/>
                <a:sym typeface="Tahoma"/>
              </a:rPr>
              <a:t>Pulse-oximeter</a:t>
            </a:r>
            <a:endParaRPr/>
          </a:p>
          <a:p>
            <a:pPr indent="-342900" lvl="1" marL="914400" rtl="0" algn="l">
              <a:lnSpc>
                <a:spcPct val="90000"/>
              </a:lnSpc>
              <a:spcBef>
                <a:spcPts val="500"/>
              </a:spcBef>
              <a:spcAft>
                <a:spcPts val="0"/>
              </a:spcAft>
              <a:buSzPts val="1800"/>
              <a:buChar char="•"/>
            </a:pPr>
            <a:r>
              <a:rPr lang="en-US">
                <a:latin typeface="Tahoma"/>
                <a:ea typeface="Tahoma"/>
                <a:cs typeface="Tahoma"/>
                <a:sym typeface="Tahoma"/>
              </a:rPr>
              <a:t>Blood pressure cuff</a:t>
            </a:r>
            <a:endParaRPr/>
          </a:p>
          <a:p>
            <a:pPr indent="-342900" lvl="1" marL="914400" rtl="0" algn="l">
              <a:lnSpc>
                <a:spcPct val="90000"/>
              </a:lnSpc>
              <a:spcBef>
                <a:spcPts val="500"/>
              </a:spcBef>
              <a:spcAft>
                <a:spcPts val="0"/>
              </a:spcAft>
              <a:buSzPts val="1800"/>
              <a:buChar char="•"/>
            </a:pPr>
            <a:r>
              <a:rPr lang="en-US">
                <a:latin typeface="Tahoma"/>
                <a:ea typeface="Tahoma"/>
                <a:cs typeface="Tahoma"/>
                <a:sym typeface="Tahoma"/>
              </a:rPr>
              <a:t>Training Manual</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6"/>
          <p:cNvSpPr txBox="1"/>
          <p:nvPr>
            <p:ph type="title"/>
          </p:nvPr>
        </p:nvSpPr>
        <p:spPr>
          <a:xfrm>
            <a:off x="838200" y="365127"/>
            <a:ext cx="10515600" cy="574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GWEP Telehealth Kit Process - Overview</a:t>
            </a:r>
            <a:endParaRPr/>
          </a:p>
        </p:txBody>
      </p:sp>
      <p:graphicFrame>
        <p:nvGraphicFramePr>
          <p:cNvPr id="850" name="Google Shape;850;p106"/>
          <p:cNvGraphicFramePr/>
          <p:nvPr/>
        </p:nvGraphicFramePr>
        <p:xfrm>
          <a:off x="685800" y="1018206"/>
          <a:ext cx="3000000" cy="3000000"/>
        </p:xfrm>
        <a:graphic>
          <a:graphicData uri="http://schemas.openxmlformats.org/drawingml/2006/table">
            <a:tbl>
              <a:tblPr bandRow="1" firstRow="1">
                <a:noFill/>
                <a:tableStyleId>{8D716DDF-28C6-4030-969C-1AE23197C099}</a:tableStyleId>
              </a:tblPr>
              <a:tblGrid>
                <a:gridCol w="814650"/>
                <a:gridCol w="10097175"/>
              </a:tblGrid>
              <a:tr h="1704500">
                <a:tc>
                  <a:txBody>
                    <a:bodyPr/>
                    <a:lstStyle/>
                    <a:p>
                      <a:pPr indent="0" lvl="0" marL="0" marR="0" rtl="0" algn="ctr">
                        <a:lnSpc>
                          <a:spcPct val="100000"/>
                        </a:lnSpc>
                        <a:spcBef>
                          <a:spcPts val="0"/>
                        </a:spcBef>
                        <a:spcAft>
                          <a:spcPts val="0"/>
                        </a:spcAft>
                        <a:buNone/>
                      </a:pPr>
                      <a:r>
                        <a:rPr lang="en-US" sz="1400" u="none" cap="none" strike="noStrike">
                          <a:solidFill>
                            <a:schemeClr val="lt1"/>
                          </a:solidFill>
                        </a:rPr>
                        <a:t>Inpatient Care Management</a:t>
                      </a:r>
                      <a:endParaRPr/>
                    </a:p>
                  </a:txBody>
                  <a:tcPr marT="45725" marB="45725" marR="91450" marL="9145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8576A"/>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04500">
                <a:tc>
                  <a:txBody>
                    <a:bodyPr/>
                    <a:lstStyle/>
                    <a:p>
                      <a:pPr indent="0" lvl="0" marL="0" marR="0" rtl="0" algn="ctr">
                        <a:lnSpc>
                          <a:spcPct val="100000"/>
                        </a:lnSpc>
                        <a:spcBef>
                          <a:spcPts val="0"/>
                        </a:spcBef>
                        <a:spcAft>
                          <a:spcPts val="0"/>
                        </a:spcAft>
                        <a:buNone/>
                      </a:pPr>
                      <a:r>
                        <a:rPr lang="en-US" sz="1400" u="none" cap="none" strike="noStrike">
                          <a:solidFill>
                            <a:schemeClr val="lt1"/>
                          </a:solidFill>
                        </a:rPr>
                        <a:t>GWEP Team</a:t>
                      </a:r>
                      <a:endParaRPr/>
                    </a:p>
                  </a:txBody>
                  <a:tcPr marT="45725" marB="45725" marR="91450" marL="9145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8576A"/>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457750">
                <a:tc>
                  <a:txBody>
                    <a:bodyPr/>
                    <a:lstStyle/>
                    <a:p>
                      <a:pPr indent="0" lvl="0" marL="0" marR="0" rtl="0" algn="ctr">
                        <a:lnSpc>
                          <a:spcPct val="100000"/>
                        </a:lnSpc>
                        <a:spcBef>
                          <a:spcPts val="0"/>
                        </a:spcBef>
                        <a:spcAft>
                          <a:spcPts val="0"/>
                        </a:spcAft>
                        <a:buNone/>
                      </a:pPr>
                      <a:r>
                        <a:rPr lang="en-US" sz="1400" u="none" cap="none" strike="noStrike">
                          <a:solidFill>
                            <a:schemeClr val="lt1"/>
                          </a:solidFill>
                        </a:rPr>
                        <a:t>Outpatient Care Coordination / Primary Care</a:t>
                      </a:r>
                      <a:endParaRPr/>
                    </a:p>
                  </a:txBody>
                  <a:tcPr marT="45725" marB="45725" marR="91450" marL="9145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8576A"/>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851" name="Google Shape;851;p106"/>
          <p:cNvSpPr/>
          <p:nvPr/>
        </p:nvSpPr>
        <p:spPr>
          <a:xfrm>
            <a:off x="1892527" y="1578881"/>
            <a:ext cx="1239030" cy="527256"/>
          </a:xfrm>
          <a:prstGeom prst="flowChartTerminator">
            <a:avLst/>
          </a:prstGeom>
          <a:solidFill>
            <a:schemeClr val="accent1"/>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rgbClr val="F2F2F2"/>
                </a:solidFill>
                <a:latin typeface="Arial"/>
                <a:ea typeface="Arial"/>
                <a:cs typeface="Arial"/>
                <a:sym typeface="Arial"/>
              </a:rPr>
              <a:t>Patient Nearing Discharge</a:t>
            </a:r>
            <a:endParaRPr/>
          </a:p>
        </p:txBody>
      </p:sp>
      <p:sp>
        <p:nvSpPr>
          <p:cNvPr id="852" name="Google Shape;852;p106"/>
          <p:cNvSpPr/>
          <p:nvPr/>
        </p:nvSpPr>
        <p:spPr>
          <a:xfrm>
            <a:off x="3419090" y="1364742"/>
            <a:ext cx="1518105" cy="955548"/>
          </a:xfrm>
          <a:prstGeom prst="flowChartDecision">
            <a:avLst/>
          </a:prstGeom>
          <a:solidFill>
            <a:schemeClr val="accent1"/>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Meets inclusion criteria/ consents</a:t>
            </a:r>
            <a:endParaRPr/>
          </a:p>
        </p:txBody>
      </p:sp>
      <p:sp>
        <p:nvSpPr>
          <p:cNvPr id="853" name="Google Shape;853;p106"/>
          <p:cNvSpPr/>
          <p:nvPr/>
        </p:nvSpPr>
        <p:spPr>
          <a:xfrm>
            <a:off x="3732372" y="5209032"/>
            <a:ext cx="891540" cy="466344"/>
          </a:xfrm>
          <a:prstGeom prst="flowChartTerminator">
            <a:avLst/>
          </a:prstGeom>
          <a:solidFill>
            <a:schemeClr val="accent1"/>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rgbClr val="F2F2F2"/>
                </a:solidFill>
                <a:latin typeface="Arial"/>
                <a:ea typeface="Arial"/>
                <a:cs typeface="Arial"/>
                <a:sym typeface="Arial"/>
              </a:rPr>
              <a:t>Usual Care</a:t>
            </a:r>
            <a:endParaRPr/>
          </a:p>
        </p:txBody>
      </p:sp>
      <p:sp>
        <p:nvSpPr>
          <p:cNvPr id="854" name="Google Shape;854;p106"/>
          <p:cNvSpPr/>
          <p:nvPr/>
        </p:nvSpPr>
        <p:spPr>
          <a:xfrm>
            <a:off x="5964819" y="1405632"/>
            <a:ext cx="1194435" cy="873762"/>
          </a:xfrm>
          <a:prstGeom prst="flowChartPredefinedProcess">
            <a:avLst/>
          </a:prstGeom>
          <a:solidFill>
            <a:schemeClr val="dk2"/>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Provide kit, signed agreement, myDH setup</a:t>
            </a:r>
            <a:endParaRPr/>
          </a:p>
        </p:txBody>
      </p:sp>
      <p:sp>
        <p:nvSpPr>
          <p:cNvPr id="855" name="Google Shape;855;p106"/>
          <p:cNvSpPr/>
          <p:nvPr/>
        </p:nvSpPr>
        <p:spPr>
          <a:xfrm>
            <a:off x="5831485" y="3239239"/>
            <a:ext cx="1461102" cy="740664"/>
          </a:xfrm>
          <a:prstGeom prst="flowChartPredefinedProcess">
            <a:avLst/>
          </a:prstGeom>
          <a:solidFill>
            <a:schemeClr val="dk2"/>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Verify consent, troubleshoot, track for pickup</a:t>
            </a:r>
            <a:endParaRPr/>
          </a:p>
        </p:txBody>
      </p:sp>
      <p:sp>
        <p:nvSpPr>
          <p:cNvPr id="856" name="Google Shape;856;p106"/>
          <p:cNvSpPr/>
          <p:nvPr/>
        </p:nvSpPr>
        <p:spPr>
          <a:xfrm>
            <a:off x="5921956" y="5084064"/>
            <a:ext cx="1280160" cy="591312"/>
          </a:xfrm>
          <a:prstGeom prst="flowChartProcess">
            <a:avLst/>
          </a:prstGeom>
          <a:solidFill>
            <a:schemeClr val="accent1"/>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Follow-up TCM “call” with care coordinators via iPad</a:t>
            </a:r>
            <a:endParaRPr/>
          </a:p>
        </p:txBody>
      </p:sp>
      <p:sp>
        <p:nvSpPr>
          <p:cNvPr id="857" name="Google Shape;857;p106"/>
          <p:cNvSpPr/>
          <p:nvPr/>
        </p:nvSpPr>
        <p:spPr>
          <a:xfrm>
            <a:off x="7489913" y="5088284"/>
            <a:ext cx="957834" cy="591312"/>
          </a:xfrm>
          <a:prstGeom prst="flowChartProcess">
            <a:avLst/>
          </a:prstGeom>
          <a:solidFill>
            <a:schemeClr val="accent1"/>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TCM Visit with PCP/ care team</a:t>
            </a:r>
            <a:endParaRPr/>
          </a:p>
        </p:txBody>
      </p:sp>
      <p:sp>
        <p:nvSpPr>
          <p:cNvPr id="858" name="Google Shape;858;p106"/>
          <p:cNvSpPr/>
          <p:nvPr/>
        </p:nvSpPr>
        <p:spPr>
          <a:xfrm>
            <a:off x="1892527" y="3208527"/>
            <a:ext cx="1239012" cy="740664"/>
          </a:xfrm>
          <a:prstGeom prst="flowChartPredefinedProcess">
            <a:avLst/>
          </a:prstGeom>
          <a:solidFill>
            <a:schemeClr val="dk2"/>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Distribute kits weekly to inpatient</a:t>
            </a:r>
            <a:endParaRPr/>
          </a:p>
        </p:txBody>
      </p:sp>
      <p:sp>
        <p:nvSpPr>
          <p:cNvPr id="859" name="Google Shape;859;p106"/>
          <p:cNvSpPr/>
          <p:nvPr/>
        </p:nvSpPr>
        <p:spPr>
          <a:xfrm>
            <a:off x="8795063" y="3204638"/>
            <a:ext cx="1046273" cy="740664"/>
          </a:xfrm>
          <a:prstGeom prst="flowChartPredefinedProcess">
            <a:avLst/>
          </a:prstGeom>
          <a:solidFill>
            <a:schemeClr val="dk2"/>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00" u="none" cap="none" strike="noStrike">
                <a:solidFill>
                  <a:srgbClr val="F2F2F2"/>
                </a:solidFill>
                <a:latin typeface="Arial"/>
                <a:ea typeface="Arial"/>
                <a:cs typeface="Arial"/>
                <a:sym typeface="Arial"/>
              </a:rPr>
              <a:t>Survey, incentive, kit return</a:t>
            </a:r>
            <a:endParaRPr/>
          </a:p>
        </p:txBody>
      </p:sp>
      <p:cxnSp>
        <p:nvCxnSpPr>
          <p:cNvPr id="860" name="Google Shape;860;p106"/>
          <p:cNvCxnSpPr>
            <a:stCxn id="858" idx="0"/>
            <a:endCxn id="851" idx="2"/>
          </p:cNvCxnSpPr>
          <p:nvPr/>
        </p:nvCxnSpPr>
        <p:spPr>
          <a:xfrm rot="10800000">
            <a:off x="2512033" y="2106027"/>
            <a:ext cx="0" cy="1102500"/>
          </a:xfrm>
          <a:prstGeom prst="straightConnector1">
            <a:avLst/>
          </a:prstGeom>
          <a:noFill/>
          <a:ln cap="flat" cmpd="sng" w="12700">
            <a:solidFill>
              <a:srgbClr val="38576A"/>
            </a:solidFill>
            <a:prstDash val="solid"/>
            <a:round/>
            <a:headEnd len="sm" w="sm" type="none"/>
            <a:tailEnd len="med" w="med" type="triangle"/>
          </a:ln>
        </p:spPr>
      </p:cxnSp>
      <p:cxnSp>
        <p:nvCxnSpPr>
          <p:cNvPr id="861" name="Google Shape;861;p106"/>
          <p:cNvCxnSpPr>
            <a:stCxn id="851" idx="3"/>
            <a:endCxn id="852" idx="1"/>
          </p:cNvCxnSpPr>
          <p:nvPr/>
        </p:nvCxnSpPr>
        <p:spPr>
          <a:xfrm>
            <a:off x="3131557" y="1842509"/>
            <a:ext cx="287400" cy="0"/>
          </a:xfrm>
          <a:prstGeom prst="straightConnector1">
            <a:avLst/>
          </a:prstGeom>
          <a:noFill/>
          <a:ln cap="flat" cmpd="sng" w="12700">
            <a:solidFill>
              <a:srgbClr val="38576A"/>
            </a:solidFill>
            <a:prstDash val="solid"/>
            <a:round/>
            <a:headEnd len="sm" w="sm" type="none"/>
            <a:tailEnd len="med" w="med" type="triangle"/>
          </a:ln>
        </p:spPr>
      </p:cxnSp>
      <p:cxnSp>
        <p:nvCxnSpPr>
          <p:cNvPr id="862" name="Google Shape;862;p106"/>
          <p:cNvCxnSpPr>
            <a:stCxn id="852" idx="2"/>
            <a:endCxn id="853" idx="0"/>
          </p:cNvCxnSpPr>
          <p:nvPr/>
        </p:nvCxnSpPr>
        <p:spPr>
          <a:xfrm>
            <a:off x="4178142" y="2320290"/>
            <a:ext cx="0" cy="2888700"/>
          </a:xfrm>
          <a:prstGeom prst="straightConnector1">
            <a:avLst/>
          </a:prstGeom>
          <a:noFill/>
          <a:ln cap="flat" cmpd="sng" w="12700">
            <a:solidFill>
              <a:srgbClr val="38576A"/>
            </a:solidFill>
            <a:prstDash val="solid"/>
            <a:round/>
            <a:headEnd len="sm" w="sm" type="none"/>
            <a:tailEnd len="med" w="med" type="triangle"/>
          </a:ln>
        </p:spPr>
      </p:cxnSp>
      <p:cxnSp>
        <p:nvCxnSpPr>
          <p:cNvPr id="863" name="Google Shape;863;p106"/>
          <p:cNvCxnSpPr>
            <a:stCxn id="852" idx="3"/>
            <a:endCxn id="854" idx="1"/>
          </p:cNvCxnSpPr>
          <p:nvPr/>
        </p:nvCxnSpPr>
        <p:spPr>
          <a:xfrm>
            <a:off x="4937195" y="1842516"/>
            <a:ext cx="1027500" cy="0"/>
          </a:xfrm>
          <a:prstGeom prst="straightConnector1">
            <a:avLst/>
          </a:prstGeom>
          <a:noFill/>
          <a:ln cap="flat" cmpd="sng" w="12700">
            <a:solidFill>
              <a:srgbClr val="38576A"/>
            </a:solidFill>
            <a:prstDash val="solid"/>
            <a:round/>
            <a:headEnd len="sm" w="sm" type="none"/>
            <a:tailEnd len="med" w="med" type="triangle"/>
          </a:ln>
        </p:spPr>
      </p:cxnSp>
      <p:cxnSp>
        <p:nvCxnSpPr>
          <p:cNvPr id="864" name="Google Shape;864;p106"/>
          <p:cNvCxnSpPr>
            <a:stCxn id="854" idx="2"/>
            <a:endCxn id="855" idx="0"/>
          </p:cNvCxnSpPr>
          <p:nvPr/>
        </p:nvCxnSpPr>
        <p:spPr>
          <a:xfrm>
            <a:off x="6562037" y="2279394"/>
            <a:ext cx="0" cy="959700"/>
          </a:xfrm>
          <a:prstGeom prst="straightConnector1">
            <a:avLst/>
          </a:prstGeom>
          <a:noFill/>
          <a:ln cap="flat" cmpd="sng" w="12700">
            <a:solidFill>
              <a:srgbClr val="38576A"/>
            </a:solidFill>
            <a:prstDash val="solid"/>
            <a:round/>
            <a:headEnd len="sm" w="sm" type="none"/>
            <a:tailEnd len="med" w="med" type="triangle"/>
          </a:ln>
        </p:spPr>
      </p:cxnSp>
      <p:cxnSp>
        <p:nvCxnSpPr>
          <p:cNvPr id="865" name="Google Shape;865;p106"/>
          <p:cNvCxnSpPr>
            <a:stCxn id="855" idx="2"/>
            <a:endCxn id="856" idx="0"/>
          </p:cNvCxnSpPr>
          <p:nvPr/>
        </p:nvCxnSpPr>
        <p:spPr>
          <a:xfrm>
            <a:off x="6562036" y="3979903"/>
            <a:ext cx="0" cy="1104300"/>
          </a:xfrm>
          <a:prstGeom prst="straightConnector1">
            <a:avLst/>
          </a:prstGeom>
          <a:noFill/>
          <a:ln cap="flat" cmpd="sng" w="12700">
            <a:solidFill>
              <a:srgbClr val="38576A"/>
            </a:solidFill>
            <a:prstDash val="solid"/>
            <a:round/>
            <a:headEnd len="sm" w="sm" type="none"/>
            <a:tailEnd len="med" w="med" type="triangle"/>
          </a:ln>
        </p:spPr>
      </p:cxnSp>
      <p:cxnSp>
        <p:nvCxnSpPr>
          <p:cNvPr id="866" name="Google Shape;866;p106"/>
          <p:cNvCxnSpPr>
            <a:stCxn id="856" idx="3"/>
            <a:endCxn id="857" idx="1"/>
          </p:cNvCxnSpPr>
          <p:nvPr/>
        </p:nvCxnSpPr>
        <p:spPr>
          <a:xfrm>
            <a:off x="7202116" y="5379720"/>
            <a:ext cx="287700" cy="4200"/>
          </a:xfrm>
          <a:prstGeom prst="straightConnector1">
            <a:avLst/>
          </a:prstGeom>
          <a:noFill/>
          <a:ln cap="flat" cmpd="sng" w="12700">
            <a:solidFill>
              <a:srgbClr val="38576A"/>
            </a:solidFill>
            <a:prstDash val="solid"/>
            <a:round/>
            <a:headEnd len="sm" w="sm" type="none"/>
            <a:tailEnd len="med" w="med" type="triangle"/>
          </a:ln>
        </p:spPr>
      </p:cxnSp>
      <p:cxnSp>
        <p:nvCxnSpPr>
          <p:cNvPr id="867" name="Google Shape;867;p106"/>
          <p:cNvCxnSpPr>
            <a:stCxn id="859" idx="3"/>
            <a:endCxn id="868" idx="1"/>
          </p:cNvCxnSpPr>
          <p:nvPr/>
        </p:nvCxnSpPr>
        <p:spPr>
          <a:xfrm>
            <a:off x="9841336" y="3574970"/>
            <a:ext cx="412500" cy="3000"/>
          </a:xfrm>
          <a:prstGeom prst="straightConnector1">
            <a:avLst/>
          </a:prstGeom>
          <a:noFill/>
          <a:ln cap="flat" cmpd="sng" w="12700">
            <a:solidFill>
              <a:srgbClr val="38576A"/>
            </a:solidFill>
            <a:prstDash val="solid"/>
            <a:round/>
            <a:headEnd len="sm" w="sm" type="none"/>
            <a:tailEnd len="med" w="med" type="triangle"/>
          </a:ln>
        </p:spPr>
      </p:cxnSp>
      <p:cxnSp>
        <p:nvCxnSpPr>
          <p:cNvPr id="869" name="Google Shape;869;p106"/>
          <p:cNvCxnSpPr>
            <a:stCxn id="857" idx="3"/>
            <a:endCxn id="859" idx="1"/>
          </p:cNvCxnSpPr>
          <p:nvPr/>
        </p:nvCxnSpPr>
        <p:spPr>
          <a:xfrm flipH="1" rot="10800000">
            <a:off x="8447747" y="3574940"/>
            <a:ext cx="347400" cy="1809000"/>
          </a:xfrm>
          <a:prstGeom prst="bentConnector3">
            <a:avLst>
              <a:gd fmla="val 49988" name="adj1"/>
            </a:avLst>
          </a:prstGeom>
          <a:noFill/>
          <a:ln cap="flat" cmpd="sng" w="12700">
            <a:solidFill>
              <a:srgbClr val="38576A"/>
            </a:solidFill>
            <a:prstDash val="solid"/>
            <a:round/>
            <a:headEnd len="sm" w="sm" type="none"/>
            <a:tailEnd len="med" w="med" type="triangle"/>
          </a:ln>
        </p:spPr>
      </p:cxnSp>
      <p:sp>
        <p:nvSpPr>
          <p:cNvPr id="868" name="Google Shape;868;p106"/>
          <p:cNvSpPr/>
          <p:nvPr/>
        </p:nvSpPr>
        <p:spPr>
          <a:xfrm>
            <a:off x="10253852" y="3344670"/>
            <a:ext cx="1252368" cy="466344"/>
          </a:xfrm>
          <a:prstGeom prst="flowChartTerminator">
            <a:avLst/>
          </a:prstGeom>
          <a:solidFill>
            <a:schemeClr val="accent1"/>
          </a:solidFill>
          <a:ln cap="flat" cmpd="sng" w="25400">
            <a:solidFill>
              <a:srgbClr val="537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rgbClr val="F2F2F2"/>
                </a:solidFill>
                <a:latin typeface="Arial"/>
                <a:ea typeface="Arial"/>
                <a:cs typeface="Arial"/>
                <a:sym typeface="Arial"/>
              </a:rPr>
              <a:t>Kit return &amp; sanitization</a:t>
            </a:r>
            <a:endParaRPr/>
          </a:p>
        </p:txBody>
      </p:sp>
      <p:sp>
        <p:nvSpPr>
          <p:cNvPr id="870" name="Google Shape;870;p106"/>
          <p:cNvSpPr txBox="1"/>
          <p:nvPr/>
        </p:nvSpPr>
        <p:spPr>
          <a:xfrm>
            <a:off x="5109834" y="1548419"/>
            <a:ext cx="50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Yes</a:t>
            </a:r>
            <a:endParaRPr/>
          </a:p>
        </p:txBody>
      </p:sp>
      <p:sp>
        <p:nvSpPr>
          <p:cNvPr id="871" name="Google Shape;871;p106"/>
          <p:cNvSpPr txBox="1"/>
          <p:nvPr/>
        </p:nvSpPr>
        <p:spPr>
          <a:xfrm>
            <a:off x="4159667" y="3498007"/>
            <a:ext cx="416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No</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7"/>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Inclusion Criteria</a:t>
            </a:r>
            <a:endParaRPr/>
          </a:p>
        </p:txBody>
      </p:sp>
      <p:sp>
        <p:nvSpPr>
          <p:cNvPr id="877" name="Google Shape;877;p10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Heater Road Primary Care patient</a:t>
            </a:r>
            <a:endParaRPr/>
          </a:p>
          <a:p>
            <a:pPr indent="-342900" lvl="0" marL="457200" rtl="0" algn="l">
              <a:lnSpc>
                <a:spcPct val="90000"/>
              </a:lnSpc>
              <a:spcBef>
                <a:spcPts val="1000"/>
              </a:spcBef>
              <a:spcAft>
                <a:spcPts val="0"/>
              </a:spcAft>
              <a:buClr>
                <a:schemeClr val="dk1"/>
              </a:buClr>
              <a:buSzPts val="1800"/>
              <a:buChar char="•"/>
            </a:pPr>
            <a:r>
              <a:rPr lang="en-US"/>
              <a:t>Age 65 and older</a:t>
            </a:r>
            <a:endParaRPr/>
          </a:p>
          <a:p>
            <a:pPr indent="-342900" lvl="0" marL="457200" rtl="0" algn="l">
              <a:lnSpc>
                <a:spcPct val="90000"/>
              </a:lnSpc>
              <a:spcBef>
                <a:spcPts val="1000"/>
              </a:spcBef>
              <a:spcAft>
                <a:spcPts val="0"/>
              </a:spcAft>
              <a:buClr>
                <a:schemeClr val="dk1"/>
              </a:buClr>
              <a:buSzPts val="1800"/>
              <a:buChar char="•"/>
            </a:pPr>
            <a:r>
              <a:rPr lang="en-US"/>
              <a:t>For Transitional Care Management: Discharge rises to the level of needing post-discharge follow-up visit (high or moderate complexity)</a:t>
            </a:r>
            <a:endParaRPr/>
          </a:p>
          <a:p>
            <a:pPr indent="-342900" lvl="0" marL="457200" rtl="0" algn="l">
              <a:lnSpc>
                <a:spcPct val="90000"/>
              </a:lnSpc>
              <a:spcBef>
                <a:spcPts val="1000"/>
              </a:spcBef>
              <a:spcAft>
                <a:spcPts val="0"/>
              </a:spcAft>
              <a:buClr>
                <a:schemeClr val="dk1"/>
              </a:buClr>
              <a:buSzPts val="1800"/>
              <a:buChar char="•"/>
            </a:pPr>
            <a:r>
              <a:rPr lang="en-US"/>
              <a:t>Lives within ~30-minute range of Lebanon, NH</a:t>
            </a:r>
            <a:endParaRPr/>
          </a:p>
          <a:p>
            <a:pPr indent="-342900" lvl="0" marL="457200" rtl="0" algn="l">
              <a:lnSpc>
                <a:spcPct val="90000"/>
              </a:lnSpc>
              <a:spcBef>
                <a:spcPts val="1000"/>
              </a:spcBef>
              <a:spcAft>
                <a:spcPts val="0"/>
              </a:spcAft>
              <a:buClr>
                <a:schemeClr val="dk1"/>
              </a:buClr>
              <a:buSzPts val="1800"/>
              <a:buChar char="•"/>
            </a:pPr>
            <a:r>
              <a:rPr lang="en-US"/>
              <a:t>Patient consents to process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08"/>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Results</a:t>
            </a:r>
            <a:endParaRPr/>
          </a:p>
        </p:txBody>
      </p:sp>
      <p:sp>
        <p:nvSpPr>
          <p:cNvPr id="883" name="Google Shape;883;p10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Difficulty getting off the ground</a:t>
            </a:r>
            <a:endParaRPr/>
          </a:p>
          <a:p>
            <a:pPr indent="-342900" lvl="0" marL="457200" rtl="0" algn="l">
              <a:lnSpc>
                <a:spcPct val="90000"/>
              </a:lnSpc>
              <a:spcBef>
                <a:spcPts val="1000"/>
              </a:spcBef>
              <a:spcAft>
                <a:spcPts val="0"/>
              </a:spcAft>
              <a:buClr>
                <a:schemeClr val="dk1"/>
              </a:buClr>
              <a:buSzPts val="1800"/>
              <a:buChar char="•"/>
            </a:pPr>
            <a:r>
              <a:rPr lang="en-US"/>
              <a:t>Piloted kits and manuals with 5 older adult volunteers</a:t>
            </a:r>
            <a:endParaRPr/>
          </a:p>
          <a:p>
            <a:pPr indent="-342900" lvl="0" marL="457200" rtl="0" algn="l">
              <a:lnSpc>
                <a:spcPct val="90000"/>
              </a:lnSpc>
              <a:spcBef>
                <a:spcPts val="1000"/>
              </a:spcBef>
              <a:spcAft>
                <a:spcPts val="0"/>
              </a:spcAft>
              <a:buClr>
                <a:schemeClr val="dk1"/>
              </a:buClr>
              <a:buSzPts val="1800"/>
              <a:buChar char="•"/>
            </a:pPr>
            <a:r>
              <a:rPr lang="en-US"/>
              <a:t>Total of 12 patients offered kits</a:t>
            </a:r>
            <a:endParaRPr/>
          </a:p>
          <a:p>
            <a:pPr indent="-342900" lvl="0" marL="457200" rtl="0" algn="l">
              <a:lnSpc>
                <a:spcPct val="90000"/>
              </a:lnSpc>
              <a:spcBef>
                <a:spcPts val="1000"/>
              </a:spcBef>
              <a:spcAft>
                <a:spcPts val="0"/>
              </a:spcAft>
              <a:buClr>
                <a:schemeClr val="dk1"/>
              </a:buClr>
              <a:buSzPts val="1800"/>
              <a:buChar char="•"/>
            </a:pPr>
            <a:r>
              <a:rPr lang="en-US"/>
              <a:t>4 kits were distributed, 2 of which were used to facilitate Telehealth visits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09"/>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Implementation Barriers</a:t>
            </a:r>
            <a:endParaRPr/>
          </a:p>
        </p:txBody>
      </p:sp>
      <p:sp>
        <p:nvSpPr>
          <p:cNvPr id="889" name="Google Shape;889;p109"/>
          <p:cNvSpPr txBox="1"/>
          <p:nvPr>
            <p:ph idx="1" type="body"/>
          </p:nvPr>
        </p:nvSpPr>
        <p:spPr>
          <a:xfrm>
            <a:off x="838200" y="1690690"/>
            <a:ext cx="10515600" cy="4486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Identifying Project Champion</a:t>
            </a:r>
            <a:endParaRPr/>
          </a:p>
          <a:p>
            <a:pPr indent="-342900" lvl="0" marL="457200" rtl="0" algn="l">
              <a:lnSpc>
                <a:spcPct val="90000"/>
              </a:lnSpc>
              <a:spcBef>
                <a:spcPts val="1000"/>
              </a:spcBef>
              <a:spcAft>
                <a:spcPts val="0"/>
              </a:spcAft>
              <a:buClr>
                <a:schemeClr val="dk1"/>
              </a:buClr>
              <a:buSzPts val="1800"/>
              <a:buChar char="•"/>
            </a:pPr>
            <a:r>
              <a:rPr lang="en-US"/>
              <a:t>Competing Priorities</a:t>
            </a:r>
            <a:endParaRPr/>
          </a:p>
          <a:p>
            <a:pPr indent="-342900" lvl="0" marL="457200" rtl="0" algn="l">
              <a:lnSpc>
                <a:spcPct val="90000"/>
              </a:lnSpc>
              <a:spcBef>
                <a:spcPts val="1000"/>
              </a:spcBef>
              <a:spcAft>
                <a:spcPts val="0"/>
              </a:spcAft>
              <a:buClr>
                <a:schemeClr val="dk1"/>
              </a:buClr>
              <a:buSzPts val="1800"/>
              <a:buChar char="•"/>
            </a:pPr>
            <a:r>
              <a:rPr lang="en-US"/>
              <a:t>Discharge includes numerous other components</a:t>
            </a:r>
            <a:endParaRPr/>
          </a:p>
          <a:p>
            <a:pPr indent="-342900" lvl="0" marL="457200" rtl="0" algn="l">
              <a:lnSpc>
                <a:spcPct val="90000"/>
              </a:lnSpc>
              <a:spcBef>
                <a:spcPts val="1000"/>
              </a:spcBef>
              <a:spcAft>
                <a:spcPts val="0"/>
              </a:spcAft>
              <a:buClr>
                <a:schemeClr val="dk1"/>
              </a:buClr>
              <a:buSzPts val="1800"/>
              <a:buChar char="•"/>
            </a:pPr>
            <a:r>
              <a:rPr lang="en-US"/>
              <a:t>Few eligible patients</a:t>
            </a:r>
            <a:endParaRPr/>
          </a:p>
          <a:p>
            <a:pPr indent="-342900" lvl="0" marL="457200" rtl="0" algn="l">
              <a:lnSpc>
                <a:spcPct val="90000"/>
              </a:lnSpc>
              <a:spcBef>
                <a:spcPts val="1000"/>
              </a:spcBef>
              <a:spcAft>
                <a:spcPts val="0"/>
              </a:spcAft>
              <a:buClr>
                <a:schemeClr val="dk1"/>
              </a:buClr>
              <a:buSzPts val="1800"/>
              <a:buChar char="•"/>
            </a:pPr>
            <a:r>
              <a:rPr lang="en-US"/>
              <a:t>Acuity of patient illness</a:t>
            </a:r>
            <a:endParaRPr/>
          </a:p>
          <a:p>
            <a:pPr indent="-342900" lvl="0" marL="457200" rtl="0" algn="l">
              <a:lnSpc>
                <a:spcPct val="90000"/>
              </a:lnSpc>
              <a:spcBef>
                <a:spcPts val="1000"/>
              </a:spcBef>
              <a:spcAft>
                <a:spcPts val="0"/>
              </a:spcAft>
              <a:buClr>
                <a:schemeClr val="dk1"/>
              </a:buClr>
              <a:buSzPts val="1800"/>
              <a:buChar char="•"/>
            </a:pPr>
            <a:r>
              <a:rPr lang="en-US"/>
              <a:t>Tepid engagement from staff</a:t>
            </a:r>
            <a:endParaRPr/>
          </a:p>
          <a:p>
            <a:pPr indent="-342900" lvl="0" marL="457200" rtl="0" algn="l">
              <a:lnSpc>
                <a:spcPct val="90000"/>
              </a:lnSpc>
              <a:spcBef>
                <a:spcPts val="1000"/>
              </a:spcBef>
              <a:spcAft>
                <a:spcPts val="0"/>
              </a:spcAft>
              <a:buClr>
                <a:schemeClr val="dk1"/>
              </a:buClr>
              <a:buSzPts val="1800"/>
              <a:buChar char="•"/>
            </a:pPr>
            <a:r>
              <a:rPr lang="en-US"/>
              <a:t>Low staff confidence in video-based care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10"/>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Patient Access Barriers</a:t>
            </a:r>
            <a:endParaRPr/>
          </a:p>
        </p:txBody>
      </p:sp>
      <p:sp>
        <p:nvSpPr>
          <p:cNvPr id="895" name="Google Shape;895;p110"/>
          <p:cNvSpPr txBox="1"/>
          <p:nvPr>
            <p:ph idx="1" type="body"/>
          </p:nvPr>
        </p:nvSpPr>
        <p:spPr>
          <a:xfrm>
            <a:off x="838200" y="1582615"/>
            <a:ext cx="10515600" cy="4594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Stress of discharge</a:t>
            </a:r>
            <a:endParaRPr/>
          </a:p>
          <a:p>
            <a:pPr indent="-342900" lvl="0" marL="457200" rtl="0" algn="l">
              <a:lnSpc>
                <a:spcPct val="90000"/>
              </a:lnSpc>
              <a:spcBef>
                <a:spcPts val="1000"/>
              </a:spcBef>
              <a:spcAft>
                <a:spcPts val="0"/>
              </a:spcAft>
              <a:buClr>
                <a:schemeClr val="dk1"/>
              </a:buClr>
              <a:buSzPts val="1800"/>
              <a:buChar char="•"/>
            </a:pPr>
            <a:r>
              <a:rPr lang="en-US"/>
              <a:t>Preference/Need for in-person visits</a:t>
            </a:r>
            <a:endParaRPr/>
          </a:p>
          <a:p>
            <a:pPr indent="-342900" lvl="0" marL="457200" rtl="0" algn="l">
              <a:lnSpc>
                <a:spcPct val="90000"/>
              </a:lnSpc>
              <a:spcBef>
                <a:spcPts val="1000"/>
              </a:spcBef>
              <a:spcAft>
                <a:spcPts val="0"/>
              </a:spcAft>
              <a:buClr>
                <a:schemeClr val="dk1"/>
              </a:buClr>
              <a:buSzPts val="1800"/>
              <a:buChar char="•"/>
            </a:pPr>
            <a:r>
              <a:rPr lang="en-US"/>
              <a:t>Caregiver support needed</a:t>
            </a:r>
            <a:endParaRPr/>
          </a:p>
          <a:p>
            <a:pPr indent="-342900" lvl="0" marL="457200" rtl="0" algn="l">
              <a:lnSpc>
                <a:spcPct val="90000"/>
              </a:lnSpc>
              <a:spcBef>
                <a:spcPts val="1000"/>
              </a:spcBef>
              <a:spcAft>
                <a:spcPts val="0"/>
              </a:spcAft>
              <a:buClr>
                <a:schemeClr val="dk1"/>
              </a:buClr>
              <a:buSzPts val="1800"/>
              <a:buChar char="•"/>
            </a:pPr>
            <a:r>
              <a:rPr lang="en-US"/>
              <a:t>Training retention </a:t>
            </a:r>
            <a:endParaRPr/>
          </a:p>
          <a:p>
            <a:pPr indent="-342900" lvl="0" marL="457200" rtl="0" algn="l">
              <a:lnSpc>
                <a:spcPct val="90000"/>
              </a:lnSpc>
              <a:spcBef>
                <a:spcPts val="1000"/>
              </a:spcBef>
              <a:spcAft>
                <a:spcPts val="0"/>
              </a:spcAft>
              <a:buClr>
                <a:schemeClr val="dk1"/>
              </a:buClr>
              <a:buSzPts val="1800"/>
              <a:buChar char="•"/>
            </a:pPr>
            <a:r>
              <a:rPr lang="en-US"/>
              <a:t>Lack of confidence using technology</a:t>
            </a:r>
            <a:endParaRPr/>
          </a:p>
          <a:p>
            <a:pPr indent="-342900" lvl="0" marL="457200" rtl="0" algn="l">
              <a:lnSpc>
                <a:spcPct val="90000"/>
              </a:lnSpc>
              <a:spcBef>
                <a:spcPts val="1000"/>
              </a:spcBef>
              <a:spcAft>
                <a:spcPts val="0"/>
              </a:spcAft>
              <a:buClr>
                <a:schemeClr val="dk1"/>
              </a:buClr>
              <a:buSzPts val="1800"/>
              <a:buChar char="•"/>
            </a:pPr>
            <a:r>
              <a:rPr lang="en-US"/>
              <a:t>Training manual too cumbersome</a:t>
            </a:r>
            <a:endParaRPr/>
          </a:p>
          <a:p>
            <a:pPr indent="-342900" lvl="0" marL="457200" rtl="0" algn="l">
              <a:lnSpc>
                <a:spcPct val="90000"/>
              </a:lnSpc>
              <a:spcBef>
                <a:spcPts val="1000"/>
              </a:spcBef>
              <a:spcAft>
                <a:spcPts val="0"/>
              </a:spcAft>
              <a:buClr>
                <a:schemeClr val="dk1"/>
              </a:buClr>
              <a:buSzPts val="1800"/>
              <a:buChar char="•"/>
            </a:pPr>
            <a:r>
              <a:rPr lang="en-US"/>
              <a:t>Limited internet/cellular access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11"/>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Lessons Learned</a:t>
            </a:r>
            <a:endParaRPr/>
          </a:p>
        </p:txBody>
      </p:sp>
      <p:sp>
        <p:nvSpPr>
          <p:cNvPr id="901" name="Google Shape;901;p1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Establish inpatient AND outpatient champions early</a:t>
            </a:r>
            <a:endParaRPr/>
          </a:p>
          <a:p>
            <a:pPr indent="-342900" lvl="0" marL="457200" rtl="0" algn="l">
              <a:lnSpc>
                <a:spcPct val="90000"/>
              </a:lnSpc>
              <a:spcBef>
                <a:spcPts val="1000"/>
              </a:spcBef>
              <a:spcAft>
                <a:spcPts val="0"/>
              </a:spcAft>
              <a:buClr>
                <a:schemeClr val="dk1"/>
              </a:buClr>
              <a:buSzPts val="1800"/>
              <a:buChar char="•"/>
            </a:pPr>
            <a:r>
              <a:rPr lang="en-US"/>
              <a:t>Open to additional clinics/providers/units</a:t>
            </a:r>
            <a:endParaRPr/>
          </a:p>
          <a:p>
            <a:pPr indent="-342900" lvl="0" marL="457200" rtl="0" algn="l">
              <a:lnSpc>
                <a:spcPct val="90000"/>
              </a:lnSpc>
              <a:spcBef>
                <a:spcPts val="1000"/>
              </a:spcBef>
              <a:spcAft>
                <a:spcPts val="0"/>
              </a:spcAft>
              <a:buClr>
                <a:schemeClr val="dk1"/>
              </a:buClr>
              <a:buSzPts val="1800"/>
              <a:buChar char="•"/>
            </a:pPr>
            <a:r>
              <a:rPr lang="en-US"/>
              <a:t>Post-discharge distribution</a:t>
            </a:r>
            <a:endParaRPr/>
          </a:p>
          <a:p>
            <a:pPr indent="-342900" lvl="0" marL="457200" rtl="0" algn="l">
              <a:lnSpc>
                <a:spcPct val="90000"/>
              </a:lnSpc>
              <a:spcBef>
                <a:spcPts val="1000"/>
              </a:spcBef>
              <a:spcAft>
                <a:spcPts val="0"/>
              </a:spcAft>
              <a:buClr>
                <a:schemeClr val="dk1"/>
              </a:buClr>
              <a:buSzPts val="1800"/>
              <a:buChar char="•"/>
            </a:pPr>
            <a:r>
              <a:rPr lang="en-US"/>
              <a:t>In-person device training</a:t>
            </a:r>
            <a:endParaRPr/>
          </a:p>
          <a:p>
            <a:pPr indent="-342900" lvl="0" marL="457200" rtl="0" algn="l">
              <a:lnSpc>
                <a:spcPct val="90000"/>
              </a:lnSpc>
              <a:spcBef>
                <a:spcPts val="1000"/>
              </a:spcBef>
              <a:spcAft>
                <a:spcPts val="0"/>
              </a:spcAft>
              <a:buClr>
                <a:schemeClr val="dk1"/>
              </a:buClr>
              <a:buSzPts val="1800"/>
              <a:buChar char="•"/>
            </a:pPr>
            <a:r>
              <a:rPr lang="en-US"/>
              <a:t>Provide kits for visits other than transitions of care</a:t>
            </a:r>
            <a:endParaRPr/>
          </a:p>
          <a:p>
            <a:pPr indent="-342900" lvl="0" marL="457200" rtl="0" algn="l">
              <a:lnSpc>
                <a:spcPct val="90000"/>
              </a:lnSpc>
              <a:spcBef>
                <a:spcPts val="1000"/>
              </a:spcBef>
              <a:spcAft>
                <a:spcPts val="0"/>
              </a:spcAft>
              <a:buClr>
                <a:schemeClr val="dk1"/>
              </a:buClr>
              <a:buSzPts val="1800"/>
              <a:buChar char="•"/>
            </a:pPr>
            <a:r>
              <a:rPr lang="en-US"/>
              <a:t>Provide “jetpack” in addition</a:t>
            </a:r>
            <a:endParaRPr/>
          </a:p>
          <a:p>
            <a:pPr indent="-342900" lvl="0" marL="457200" rtl="0" algn="l">
              <a:lnSpc>
                <a:spcPct val="90000"/>
              </a:lnSpc>
              <a:spcBef>
                <a:spcPts val="1000"/>
              </a:spcBef>
              <a:spcAft>
                <a:spcPts val="0"/>
              </a:spcAft>
              <a:buClr>
                <a:schemeClr val="dk1"/>
              </a:buClr>
              <a:buSzPts val="1800"/>
              <a:buChar char="•"/>
            </a:pPr>
            <a:r>
              <a:rPr lang="en-US"/>
              <a:t>Older adult pilot KEY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12"/>
          <p:cNvSpPr txBox="1"/>
          <p:nvPr>
            <p:ph type="title"/>
          </p:nvPr>
        </p:nvSpPr>
        <p:spPr>
          <a:xfrm>
            <a:off x="838200" y="36512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t>Future Directions</a:t>
            </a:r>
            <a:endParaRPr/>
          </a:p>
        </p:txBody>
      </p:sp>
      <p:sp>
        <p:nvSpPr>
          <p:cNvPr id="907" name="Google Shape;907;p11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t>Longer distribution time, wider scope</a:t>
            </a:r>
            <a:endParaRPr/>
          </a:p>
          <a:p>
            <a:pPr indent="-342900" lvl="0" marL="457200" rtl="0" algn="l">
              <a:lnSpc>
                <a:spcPct val="90000"/>
              </a:lnSpc>
              <a:spcBef>
                <a:spcPts val="1000"/>
              </a:spcBef>
              <a:spcAft>
                <a:spcPts val="0"/>
              </a:spcAft>
              <a:buClr>
                <a:schemeClr val="dk1"/>
              </a:buClr>
              <a:buSzPts val="1800"/>
              <a:buChar char="•"/>
            </a:pPr>
            <a:r>
              <a:rPr lang="en-US"/>
              <a:t>Older adult attitudes using telemedicine</a:t>
            </a:r>
            <a:endParaRPr/>
          </a:p>
          <a:p>
            <a:pPr indent="-342900" lvl="0" marL="457200" rtl="0" algn="l">
              <a:lnSpc>
                <a:spcPct val="90000"/>
              </a:lnSpc>
              <a:spcBef>
                <a:spcPts val="1000"/>
              </a:spcBef>
              <a:spcAft>
                <a:spcPts val="0"/>
              </a:spcAft>
              <a:buClr>
                <a:schemeClr val="dk1"/>
              </a:buClr>
              <a:buSzPts val="1800"/>
              <a:buChar char="•"/>
            </a:pPr>
            <a:r>
              <a:rPr lang="en-US"/>
              <a:t>Provider attitudes on older adults using telemedicine</a:t>
            </a:r>
            <a:endParaRPr/>
          </a:p>
          <a:p>
            <a:pPr indent="-342900" lvl="0" marL="457200" rtl="0" algn="l">
              <a:lnSpc>
                <a:spcPct val="90000"/>
              </a:lnSpc>
              <a:spcBef>
                <a:spcPts val="1000"/>
              </a:spcBef>
              <a:spcAft>
                <a:spcPts val="0"/>
              </a:spcAft>
              <a:buClr>
                <a:schemeClr val="dk1"/>
              </a:buClr>
              <a:buSzPts val="1800"/>
              <a:buChar char="•"/>
            </a:pPr>
            <a:r>
              <a:rPr lang="en-US"/>
              <a:t>Chromebooks vs. tablets</a:t>
            </a:r>
            <a:endParaRPr/>
          </a:p>
          <a:p>
            <a:pPr indent="-342900" lvl="0" marL="457200" rtl="0" algn="l">
              <a:lnSpc>
                <a:spcPct val="90000"/>
              </a:lnSpc>
              <a:spcBef>
                <a:spcPts val="1000"/>
              </a:spcBef>
              <a:spcAft>
                <a:spcPts val="0"/>
              </a:spcAft>
              <a:buClr>
                <a:schemeClr val="dk1"/>
              </a:buClr>
              <a:buSzPts val="1800"/>
              <a:buChar char="•"/>
            </a:pPr>
            <a:r>
              <a:rPr lang="en-US"/>
              <a:t>Cost savings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 name="Shape 911"/>
        <p:cNvGrpSpPr/>
        <p:nvPr/>
      </p:nvGrpSpPr>
      <p:grpSpPr>
        <a:xfrm>
          <a:off x="0" y="0"/>
          <a:ext cx="0" cy="0"/>
          <a:chOff x="0" y="0"/>
          <a:chExt cx="0" cy="0"/>
        </a:xfrm>
      </p:grpSpPr>
      <p:sp>
        <p:nvSpPr>
          <p:cNvPr id="912" name="Google Shape;912;p113"/>
          <p:cNvSpPr txBox="1"/>
          <p:nvPr>
            <p:ph type="title"/>
          </p:nvPr>
        </p:nvSpPr>
        <p:spPr>
          <a:xfrm>
            <a:off x="679350" y="149400"/>
            <a:ext cx="10833300" cy="239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solidFill>
                  <a:srgbClr val="222222"/>
                </a:solidFill>
              </a:rPr>
              <a:t>Questions?</a:t>
            </a:r>
            <a:endParaRPr>
              <a:solidFill>
                <a:srgbClr val="222222"/>
              </a:solidFill>
            </a:endParaRPr>
          </a:p>
          <a:p>
            <a:pPr indent="0" lvl="0" marL="0" rtl="0" algn="ctr">
              <a:spcBef>
                <a:spcPts val="0"/>
              </a:spcBef>
              <a:spcAft>
                <a:spcPts val="0"/>
              </a:spcAft>
              <a:buNone/>
            </a:pPr>
            <a:r>
              <a:rPr lang="en-US" sz="3600">
                <a:solidFill>
                  <a:srgbClr val="222222"/>
                </a:solidFill>
              </a:rPr>
              <a:t>Contact Info Below</a:t>
            </a:r>
            <a:endParaRPr sz="3600">
              <a:solidFill>
                <a:srgbClr val="222222"/>
              </a:solidFill>
            </a:endParaRPr>
          </a:p>
        </p:txBody>
      </p:sp>
      <p:sp>
        <p:nvSpPr>
          <p:cNvPr id="913" name="Google Shape;913;p113"/>
          <p:cNvSpPr txBox="1"/>
          <p:nvPr/>
        </p:nvSpPr>
        <p:spPr>
          <a:xfrm>
            <a:off x="-511950" y="2547000"/>
            <a:ext cx="6952200" cy="1431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800"/>
              <a:t>Timothy Hesselton, MPH</a:t>
            </a:r>
            <a:endParaRPr sz="1800"/>
          </a:p>
          <a:p>
            <a:pPr indent="0" lvl="0" marL="0" rtl="0" algn="ctr">
              <a:lnSpc>
                <a:spcPct val="90000"/>
              </a:lnSpc>
              <a:spcBef>
                <a:spcPts val="0"/>
              </a:spcBef>
              <a:spcAft>
                <a:spcPts val="0"/>
              </a:spcAft>
              <a:buNone/>
            </a:pPr>
            <a:r>
              <a:rPr i="1" lang="en-US" sz="1800"/>
              <a:t>Research Project Manager</a:t>
            </a:r>
            <a:endParaRPr sz="1800"/>
          </a:p>
          <a:p>
            <a:pPr indent="0" lvl="0" marL="0" rtl="0" algn="ctr">
              <a:lnSpc>
                <a:spcPct val="90000"/>
              </a:lnSpc>
              <a:spcBef>
                <a:spcPts val="0"/>
              </a:spcBef>
              <a:spcAft>
                <a:spcPts val="0"/>
              </a:spcAft>
              <a:buNone/>
            </a:pPr>
            <a:r>
              <a:rPr i="1" lang="en-US" sz="1800"/>
              <a:t>Dartmouth Centers for Health and Aging</a:t>
            </a:r>
            <a:endParaRPr sz="1800"/>
          </a:p>
          <a:p>
            <a:pPr indent="0" lvl="0" marL="0" rtl="0" algn="ctr">
              <a:lnSpc>
                <a:spcPct val="90000"/>
              </a:lnSpc>
              <a:spcBef>
                <a:spcPts val="0"/>
              </a:spcBef>
              <a:spcAft>
                <a:spcPts val="0"/>
              </a:spcAft>
              <a:buNone/>
            </a:pPr>
            <a:r>
              <a:rPr i="1" lang="en-US" sz="1800"/>
              <a:t>Dartmouth-Hitchcock Health</a:t>
            </a:r>
            <a:endParaRPr sz="1800"/>
          </a:p>
          <a:p>
            <a:pPr indent="0" lvl="0" marL="0" rtl="0" algn="ctr">
              <a:lnSpc>
                <a:spcPct val="90000"/>
              </a:lnSpc>
              <a:spcBef>
                <a:spcPts val="0"/>
              </a:spcBef>
              <a:spcAft>
                <a:spcPts val="0"/>
              </a:spcAft>
              <a:buNone/>
            </a:pPr>
            <a:r>
              <a:rPr i="1" lang="en-US" sz="1800" u="sng">
                <a:solidFill>
                  <a:srgbClr val="0563C1"/>
                </a:solidFill>
                <a:hlinkClick r:id="rId3">
                  <a:extLst>
                    <a:ext uri="{A12FA001-AC4F-418D-AE19-62706E023703}">
                      <ahyp:hlinkClr val="tx"/>
                    </a:ext>
                  </a:extLst>
                </a:hlinkClick>
              </a:rPr>
              <a:t>Timothy.M.Hesselton@Hitchcock.org</a:t>
            </a:r>
            <a:endParaRPr sz="1800"/>
          </a:p>
        </p:txBody>
      </p:sp>
      <p:sp>
        <p:nvSpPr>
          <p:cNvPr id="914" name="Google Shape;914;p113"/>
          <p:cNvSpPr txBox="1"/>
          <p:nvPr/>
        </p:nvSpPr>
        <p:spPr>
          <a:xfrm>
            <a:off x="5880900" y="2479350"/>
            <a:ext cx="6226200" cy="15669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1000"/>
              </a:spcBef>
              <a:spcAft>
                <a:spcPts val="0"/>
              </a:spcAft>
              <a:buNone/>
            </a:pPr>
            <a:r>
              <a:rPr b="1" lang="en-US" sz="1800"/>
              <a:t>Arlene Lugo</a:t>
            </a:r>
            <a:endParaRPr b="1" sz="1800"/>
          </a:p>
          <a:p>
            <a:pPr indent="0" lvl="0" marL="0" rtl="0" algn="ctr">
              <a:lnSpc>
                <a:spcPct val="90000"/>
              </a:lnSpc>
              <a:spcBef>
                <a:spcPts val="1000"/>
              </a:spcBef>
              <a:spcAft>
                <a:spcPts val="0"/>
              </a:spcAft>
              <a:buNone/>
            </a:pPr>
            <a:r>
              <a:rPr lang="en-US" sz="1800"/>
              <a:t>	</a:t>
            </a:r>
            <a:r>
              <a:rPr lang="en-US" sz="1800" u="sng">
                <a:solidFill>
                  <a:srgbClr val="0563C1"/>
                </a:solidFill>
                <a:hlinkClick r:id="rId4">
                  <a:extLst>
                    <a:ext uri="{A12FA001-AC4F-418D-AE19-62706E023703}">
                      <ahyp:hlinkClr val="tx"/>
                    </a:ext>
                  </a:extLst>
                </a:hlinkClick>
              </a:rPr>
              <a:t>Arlene.Lugo@ct.gov</a:t>
            </a:r>
            <a:endParaRPr sz="1800"/>
          </a:p>
          <a:p>
            <a:pPr indent="0" lvl="0" marL="457200" rtl="0" algn="ctr">
              <a:lnSpc>
                <a:spcPct val="90000"/>
              </a:lnSpc>
              <a:spcBef>
                <a:spcPts val="1000"/>
              </a:spcBef>
              <a:spcAft>
                <a:spcPts val="0"/>
              </a:spcAft>
              <a:buNone/>
            </a:pPr>
            <a:r>
              <a:rPr b="1" lang="en-US" sz="1800"/>
              <a:t>Patricia Richardson</a:t>
            </a:r>
            <a:endParaRPr b="1" sz="1800"/>
          </a:p>
          <a:p>
            <a:pPr indent="0" lvl="0" marL="0" rtl="0" algn="ctr">
              <a:lnSpc>
                <a:spcPct val="90000"/>
              </a:lnSpc>
              <a:spcBef>
                <a:spcPts val="1000"/>
              </a:spcBef>
              <a:spcAft>
                <a:spcPts val="0"/>
              </a:spcAft>
              <a:buNone/>
            </a:pPr>
            <a:r>
              <a:rPr lang="en-US" sz="1800"/>
              <a:t>	</a:t>
            </a:r>
            <a:r>
              <a:rPr lang="en-US" sz="1800" u="sng">
                <a:solidFill>
                  <a:srgbClr val="0563C1"/>
                </a:solidFill>
                <a:hlinkClick r:id="rId5">
                  <a:extLst>
                    <a:ext uri="{A12FA001-AC4F-418D-AE19-62706E023703}">
                      <ahyp:hlinkClr val="tx"/>
                    </a:ext>
                  </a:extLst>
                </a:hlinkClick>
              </a:rPr>
              <a:t>Patricia.Richardson@ct.gov</a:t>
            </a:r>
            <a:endParaRPr sz="1800">
              <a:solidFill>
                <a:srgbClr val="0563C1"/>
              </a:solidFill>
            </a:endParaRPr>
          </a:p>
        </p:txBody>
      </p:sp>
      <p:sp>
        <p:nvSpPr>
          <p:cNvPr id="915" name="Google Shape;915;p113"/>
          <p:cNvSpPr txBox="1"/>
          <p:nvPr/>
        </p:nvSpPr>
        <p:spPr>
          <a:xfrm>
            <a:off x="2157600" y="4414775"/>
            <a:ext cx="78768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accent1"/>
                </a:solidFill>
              </a:rPr>
              <a:t>Susan Corbett</a:t>
            </a:r>
            <a:endParaRPr b="1" sz="1800">
              <a:solidFill>
                <a:schemeClr val="accent1"/>
              </a:solidFill>
            </a:endParaRPr>
          </a:p>
          <a:p>
            <a:pPr indent="0" lvl="0" marL="0" rtl="0" algn="ctr">
              <a:spcBef>
                <a:spcPts val="0"/>
              </a:spcBef>
              <a:spcAft>
                <a:spcPts val="0"/>
              </a:spcAft>
              <a:buNone/>
            </a:pPr>
            <a:r>
              <a:rPr lang="en-US" sz="1800">
                <a:solidFill>
                  <a:schemeClr val="accent1"/>
                </a:solidFill>
              </a:rPr>
              <a:t>For more info:</a:t>
            </a:r>
            <a:endParaRPr sz="1800">
              <a:solidFill>
                <a:schemeClr val="accent1"/>
              </a:solidFill>
            </a:endParaRPr>
          </a:p>
          <a:p>
            <a:pPr indent="0" lvl="0" marL="0" rtl="0" algn="ctr">
              <a:spcBef>
                <a:spcPts val="0"/>
              </a:spcBef>
              <a:spcAft>
                <a:spcPts val="0"/>
              </a:spcAft>
              <a:buNone/>
            </a:pPr>
            <a:r>
              <a:rPr lang="en-US" sz="1800" u="sng">
                <a:solidFill>
                  <a:srgbClr val="0563C1"/>
                </a:solidFill>
                <a:hlinkClick r:id="rId6">
                  <a:extLst>
                    <a:ext uri="{A12FA001-AC4F-418D-AE19-62706E023703}">
                      <ahyp:hlinkClr val="tx"/>
                    </a:ext>
                  </a:extLst>
                </a:hlinkClick>
              </a:rPr>
              <a:t>susan@digitalequitycenter.org</a:t>
            </a:r>
            <a:endParaRPr sz="1800">
              <a:solidFill>
                <a:srgbClr val="0563C1"/>
              </a:solidFill>
            </a:endParaRPr>
          </a:p>
          <a:p>
            <a:pPr indent="0" lvl="1" marL="0" rtl="0" algn="ctr">
              <a:spcBef>
                <a:spcPts val="0"/>
              </a:spcBef>
              <a:spcAft>
                <a:spcPts val="0"/>
              </a:spcAft>
              <a:buNone/>
            </a:pPr>
            <a:r>
              <a:rPr lang="en-US" sz="1800" u="sng">
                <a:solidFill>
                  <a:srgbClr val="0563C1"/>
                </a:solidFill>
                <a:hlinkClick r:id="rId7">
                  <a:extLst>
                    <a:ext uri="{A12FA001-AC4F-418D-AE19-62706E023703}">
                      <ahyp:hlinkClr val="tx"/>
                    </a:ext>
                  </a:extLst>
                </a:hlinkClick>
              </a:rPr>
              <a:t>www.digitalequitycenter.org</a:t>
            </a:r>
            <a:endParaRPr sz="1800">
              <a:solidFill>
                <a:srgbClr val="0563C1"/>
              </a:solidFill>
            </a:endParaRPr>
          </a:p>
          <a:p>
            <a:pPr indent="0" lvl="1" marL="0" rtl="0" algn="ctr">
              <a:spcBef>
                <a:spcPts val="0"/>
              </a:spcBef>
              <a:spcAft>
                <a:spcPts val="0"/>
              </a:spcAft>
              <a:buNone/>
            </a:pPr>
            <a:r>
              <a:rPr lang="en-US" sz="1800" u="sng">
                <a:solidFill>
                  <a:srgbClr val="0563C1"/>
                </a:solidFill>
                <a:hlinkClick r:id="rId8">
                  <a:extLst>
                    <a:ext uri="{A12FA001-AC4F-418D-AE19-62706E023703}">
                      <ahyp:hlinkClr val="tx"/>
                    </a:ext>
                  </a:extLst>
                </a:hlinkClick>
              </a:rPr>
              <a:t>info@digitalequitycenter.org</a:t>
            </a:r>
            <a:endParaRPr sz="1800">
              <a:solidFill>
                <a:srgbClr val="0563C1"/>
              </a:solidFill>
            </a:endParaRPr>
          </a:p>
          <a:p>
            <a:pPr indent="0" lvl="1" marL="0" rtl="0" algn="ctr">
              <a:spcBef>
                <a:spcPts val="0"/>
              </a:spcBef>
              <a:spcAft>
                <a:spcPts val="0"/>
              </a:spcAft>
              <a:buNone/>
            </a:pPr>
            <a:r>
              <a:rPr lang="en-US" sz="1800">
                <a:solidFill>
                  <a:schemeClr val="accent1"/>
                </a:solidFill>
              </a:rPr>
              <a:t>207-259-5010</a:t>
            </a:r>
            <a:endParaRPr sz="1800">
              <a:solidFill>
                <a:schemeClr val="accen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9" name="Shape 919"/>
        <p:cNvGrpSpPr/>
        <p:nvPr/>
      </p:nvGrpSpPr>
      <p:grpSpPr>
        <a:xfrm>
          <a:off x="0" y="0"/>
          <a:ext cx="0" cy="0"/>
          <a:chOff x="0" y="0"/>
          <a:chExt cx="0" cy="0"/>
        </a:xfrm>
      </p:grpSpPr>
      <p:sp>
        <p:nvSpPr>
          <p:cNvPr id="920" name="Google Shape;920;p114"/>
          <p:cNvSpPr txBox="1"/>
          <p:nvPr/>
        </p:nvSpPr>
        <p:spPr>
          <a:xfrm>
            <a:off x="6801083" y="1412942"/>
            <a:ext cx="4794900" cy="4389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900">
                <a:solidFill>
                  <a:srgbClr val="222222"/>
                </a:solidFill>
                <a:latin typeface="Lato"/>
                <a:ea typeface="Lato"/>
                <a:cs typeface="Lato"/>
                <a:sym typeface="Lato"/>
              </a:rPr>
              <a:t>Consider Joining us at the New England Rural Health Association!</a:t>
            </a:r>
            <a:endParaRPr b="1" sz="1900">
              <a:solidFill>
                <a:srgbClr val="222222"/>
              </a:solidFill>
              <a:latin typeface="Lato"/>
              <a:ea typeface="Lato"/>
              <a:cs typeface="Lato"/>
              <a:sym typeface="Lato"/>
            </a:endParaRPr>
          </a:p>
          <a:p>
            <a:pPr indent="0" lvl="0" marL="0" rtl="0" algn="ctr">
              <a:spcBef>
                <a:spcPts val="0"/>
              </a:spcBef>
              <a:spcAft>
                <a:spcPts val="0"/>
              </a:spcAft>
              <a:buNone/>
            </a:pPr>
            <a:r>
              <a:t/>
            </a:r>
            <a:endParaRPr b="1" sz="1900">
              <a:solidFill>
                <a:srgbClr val="222222"/>
              </a:solidFill>
              <a:latin typeface="Lato"/>
              <a:ea typeface="Lato"/>
              <a:cs typeface="Lato"/>
              <a:sym typeface="Lato"/>
            </a:endParaRPr>
          </a:p>
          <a:p>
            <a:pPr indent="0" lvl="0" marL="0" rtl="0" algn="ctr">
              <a:spcBef>
                <a:spcPts val="0"/>
              </a:spcBef>
              <a:spcAft>
                <a:spcPts val="0"/>
              </a:spcAft>
              <a:buNone/>
            </a:pPr>
            <a:r>
              <a:rPr b="1" lang="en-US" sz="1900">
                <a:solidFill>
                  <a:srgbClr val="222222"/>
                </a:solidFill>
                <a:latin typeface="Lato"/>
                <a:ea typeface="Lato"/>
                <a:cs typeface="Lato"/>
                <a:sym typeface="Lato"/>
              </a:rPr>
              <a:t>We work hard to advocate, educate, communicate, and collaborate, all to improve rural health in the New England region.</a:t>
            </a:r>
            <a:endParaRPr b="1" sz="1900">
              <a:solidFill>
                <a:srgbClr val="222222"/>
              </a:solidFill>
              <a:latin typeface="Lato"/>
              <a:ea typeface="Lato"/>
              <a:cs typeface="Lato"/>
              <a:sym typeface="Lato"/>
            </a:endParaRPr>
          </a:p>
          <a:p>
            <a:pPr indent="0" lvl="0" marL="0" rtl="0" algn="ctr">
              <a:spcBef>
                <a:spcPts val="0"/>
              </a:spcBef>
              <a:spcAft>
                <a:spcPts val="0"/>
              </a:spcAft>
              <a:buNone/>
            </a:pPr>
            <a:r>
              <a:t/>
            </a:r>
            <a:endParaRPr b="1" sz="1900">
              <a:solidFill>
                <a:srgbClr val="222222"/>
              </a:solidFill>
              <a:latin typeface="Lato"/>
              <a:ea typeface="Lato"/>
              <a:cs typeface="Lato"/>
              <a:sym typeface="Lato"/>
            </a:endParaRPr>
          </a:p>
          <a:p>
            <a:pPr indent="0" lvl="0" marL="0" rtl="0" algn="ctr">
              <a:spcBef>
                <a:spcPts val="0"/>
              </a:spcBef>
              <a:spcAft>
                <a:spcPts val="0"/>
              </a:spcAft>
              <a:buNone/>
            </a:pPr>
            <a:r>
              <a:rPr b="1" lang="en-US" sz="1900">
                <a:solidFill>
                  <a:srgbClr val="222222"/>
                </a:solidFill>
                <a:latin typeface="Lato"/>
                <a:ea typeface="Lato"/>
                <a:cs typeface="Lato"/>
                <a:sym typeface="Lato"/>
              </a:rPr>
              <a:t>We would love to have you join us and our other members to come together, network, and work toward a better tomorrow in our communities.</a:t>
            </a:r>
            <a:endParaRPr b="1" sz="1900">
              <a:solidFill>
                <a:srgbClr val="222222"/>
              </a:solidFill>
              <a:latin typeface="Lato"/>
              <a:ea typeface="Lato"/>
              <a:cs typeface="Lato"/>
              <a:sym typeface="Lato"/>
            </a:endParaRPr>
          </a:p>
        </p:txBody>
      </p:sp>
      <p:pic>
        <p:nvPicPr>
          <p:cNvPr id="921" name="Google Shape;921;p114"/>
          <p:cNvPicPr preferRelativeResize="0"/>
          <p:nvPr/>
        </p:nvPicPr>
        <p:blipFill>
          <a:blip r:embed="rId3">
            <a:alphaModFix/>
          </a:blip>
          <a:stretch>
            <a:fillRect/>
          </a:stretch>
        </p:blipFill>
        <p:spPr>
          <a:xfrm>
            <a:off x="-1" y="0"/>
            <a:ext cx="5754301" cy="6858002"/>
          </a:xfrm>
          <a:prstGeom prst="rect">
            <a:avLst/>
          </a:prstGeom>
          <a:noFill/>
          <a:ln>
            <a:noFill/>
          </a:ln>
        </p:spPr>
      </p:pic>
      <p:pic>
        <p:nvPicPr>
          <p:cNvPr id="922" name="Google Shape;922;p114"/>
          <p:cNvPicPr preferRelativeResize="0"/>
          <p:nvPr/>
        </p:nvPicPr>
        <p:blipFill>
          <a:blip r:embed="rId4">
            <a:alphaModFix/>
          </a:blip>
          <a:stretch>
            <a:fillRect/>
          </a:stretch>
        </p:blipFill>
        <p:spPr>
          <a:xfrm>
            <a:off x="1" y="0"/>
            <a:ext cx="5754298"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Health Merch </a:t>
            </a:r>
            <a:endParaRPr/>
          </a:p>
        </p:txBody>
      </p:sp>
      <p:sp>
        <p:nvSpPr>
          <p:cNvPr id="524" name="Google Shape;524;p7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100"/>
              </a:spcBef>
              <a:spcAft>
                <a:spcPts val="2100"/>
              </a:spcAft>
              <a:buNone/>
            </a:pPr>
            <a:r>
              <a:t/>
            </a:r>
            <a:endParaRPr/>
          </a:p>
        </p:txBody>
      </p:sp>
      <p:sp>
        <p:nvSpPr>
          <p:cNvPr id="525" name="Google Shape;525;p7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26" name="Google Shape;526;p70"/>
          <p:cNvPicPr preferRelativeResize="0"/>
          <p:nvPr/>
        </p:nvPicPr>
        <p:blipFill>
          <a:blip r:embed="rId3">
            <a:alphaModFix/>
          </a:blip>
          <a:stretch>
            <a:fillRect/>
          </a:stretch>
        </p:blipFill>
        <p:spPr>
          <a:xfrm>
            <a:off x="0" y="1674"/>
            <a:ext cx="12192001" cy="685465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15"/>
          <p:cNvSpPr txBox="1"/>
          <p:nvPr>
            <p:ph type="title"/>
          </p:nvPr>
        </p:nvSpPr>
        <p:spPr>
          <a:xfrm>
            <a:off x="553533" y="396433"/>
            <a:ext cx="11360700" cy="834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Register Now!</a:t>
            </a:r>
            <a:endParaRPr/>
          </a:p>
        </p:txBody>
      </p:sp>
      <p:pic>
        <p:nvPicPr>
          <p:cNvPr id="928" name="Google Shape;928;p115"/>
          <p:cNvPicPr preferRelativeResize="0"/>
          <p:nvPr/>
        </p:nvPicPr>
        <p:blipFill>
          <a:blip r:embed="rId3">
            <a:alphaModFix/>
          </a:blip>
          <a:stretch>
            <a:fillRect/>
          </a:stretch>
        </p:blipFill>
        <p:spPr>
          <a:xfrm>
            <a:off x="1699614" y="1618401"/>
            <a:ext cx="9068524" cy="3621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descr="Text&#10;&#10;Description automatically generated" id="933" name="Google Shape;933;p116"/>
          <p:cNvPicPr preferRelativeResize="0"/>
          <p:nvPr/>
        </p:nvPicPr>
        <p:blipFill rotWithShape="1">
          <a:blip r:embed="rId3">
            <a:alphaModFix/>
          </a:blip>
          <a:srcRect b="0" l="0" r="0" t="0"/>
          <a:stretch/>
        </p:blipFill>
        <p:spPr>
          <a:xfrm>
            <a:off x="328725" y="3301525"/>
            <a:ext cx="3013748" cy="1011975"/>
          </a:xfrm>
          <a:prstGeom prst="rect">
            <a:avLst/>
          </a:prstGeom>
          <a:noFill/>
          <a:ln>
            <a:noFill/>
          </a:ln>
        </p:spPr>
      </p:pic>
      <p:pic>
        <p:nvPicPr>
          <p:cNvPr id="934" name="Google Shape;934;p116"/>
          <p:cNvPicPr preferRelativeResize="0"/>
          <p:nvPr/>
        </p:nvPicPr>
        <p:blipFill>
          <a:blip r:embed="rId4">
            <a:alphaModFix/>
          </a:blip>
          <a:stretch>
            <a:fillRect/>
          </a:stretch>
        </p:blipFill>
        <p:spPr>
          <a:xfrm>
            <a:off x="815650" y="487627"/>
            <a:ext cx="1810650" cy="1846925"/>
          </a:xfrm>
          <a:prstGeom prst="rect">
            <a:avLst/>
          </a:prstGeom>
          <a:noFill/>
          <a:ln>
            <a:noFill/>
          </a:ln>
        </p:spPr>
      </p:pic>
      <p:pic>
        <p:nvPicPr>
          <p:cNvPr id="935" name="Google Shape;935;p116"/>
          <p:cNvPicPr preferRelativeResize="0"/>
          <p:nvPr/>
        </p:nvPicPr>
        <p:blipFill>
          <a:blip r:embed="rId5">
            <a:alphaModFix/>
          </a:blip>
          <a:stretch>
            <a:fillRect/>
          </a:stretch>
        </p:blipFill>
        <p:spPr>
          <a:xfrm>
            <a:off x="9765301" y="637426"/>
            <a:ext cx="1707625" cy="1707650"/>
          </a:xfrm>
          <a:prstGeom prst="rect">
            <a:avLst/>
          </a:prstGeom>
          <a:noFill/>
          <a:ln>
            <a:noFill/>
          </a:ln>
        </p:spPr>
      </p:pic>
      <p:sp>
        <p:nvSpPr>
          <p:cNvPr id="936" name="Google Shape;936;p116"/>
          <p:cNvSpPr txBox="1"/>
          <p:nvPr>
            <p:ph type="ctrTitle"/>
          </p:nvPr>
        </p:nvSpPr>
        <p:spPr>
          <a:xfrm>
            <a:off x="4128333" y="2169600"/>
            <a:ext cx="3935100" cy="2112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Thank You Again To Our Sponsors!</a:t>
            </a:r>
            <a:endParaRPr/>
          </a:p>
        </p:txBody>
      </p:sp>
      <p:pic>
        <p:nvPicPr>
          <p:cNvPr id="937" name="Google Shape;937;p116"/>
          <p:cNvPicPr preferRelativeResize="0"/>
          <p:nvPr/>
        </p:nvPicPr>
        <p:blipFill>
          <a:blip r:embed="rId6">
            <a:alphaModFix/>
          </a:blip>
          <a:stretch>
            <a:fillRect/>
          </a:stretch>
        </p:blipFill>
        <p:spPr>
          <a:xfrm>
            <a:off x="8743400" y="5150875"/>
            <a:ext cx="3309075" cy="596625"/>
          </a:xfrm>
          <a:prstGeom prst="rect">
            <a:avLst/>
          </a:prstGeom>
          <a:noFill/>
          <a:ln>
            <a:noFill/>
          </a:ln>
        </p:spPr>
      </p:pic>
      <p:pic>
        <p:nvPicPr>
          <p:cNvPr id="938" name="Google Shape;938;p116"/>
          <p:cNvPicPr preferRelativeResize="0"/>
          <p:nvPr/>
        </p:nvPicPr>
        <p:blipFill>
          <a:blip r:embed="rId7">
            <a:alphaModFix/>
          </a:blip>
          <a:stretch>
            <a:fillRect/>
          </a:stretch>
        </p:blipFill>
        <p:spPr>
          <a:xfrm>
            <a:off x="152400" y="5150875"/>
            <a:ext cx="3239026" cy="834950"/>
          </a:xfrm>
          <a:prstGeom prst="rect">
            <a:avLst/>
          </a:prstGeom>
          <a:noFill/>
          <a:ln>
            <a:noFill/>
          </a:ln>
        </p:spPr>
      </p:pic>
      <p:pic>
        <p:nvPicPr>
          <p:cNvPr id="939" name="Google Shape;939;p116"/>
          <p:cNvPicPr preferRelativeResize="0"/>
          <p:nvPr/>
        </p:nvPicPr>
        <p:blipFill>
          <a:blip r:embed="rId8">
            <a:alphaModFix/>
          </a:blip>
          <a:stretch>
            <a:fillRect/>
          </a:stretch>
        </p:blipFill>
        <p:spPr>
          <a:xfrm>
            <a:off x="9141250" y="3017475"/>
            <a:ext cx="2842527" cy="1264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17"/>
          <p:cNvSpPr txBox="1"/>
          <p:nvPr>
            <p:ph type="ctrTitle"/>
          </p:nvPr>
        </p:nvSpPr>
        <p:spPr>
          <a:xfrm>
            <a:off x="4128400" y="2372800"/>
            <a:ext cx="3935100" cy="2112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Thank you for attending!</a:t>
            </a:r>
            <a:endParaRPr/>
          </a:p>
        </p:txBody>
      </p:sp>
      <p:pic>
        <p:nvPicPr>
          <p:cNvPr id="945" name="Google Shape;945;p117"/>
          <p:cNvPicPr preferRelativeResize="0"/>
          <p:nvPr/>
        </p:nvPicPr>
        <p:blipFill>
          <a:blip r:embed="rId3">
            <a:alphaModFix/>
          </a:blip>
          <a:stretch>
            <a:fillRect/>
          </a:stretch>
        </p:blipFill>
        <p:spPr>
          <a:xfrm>
            <a:off x="1107817" y="2380700"/>
            <a:ext cx="2055444" cy="2096600"/>
          </a:xfrm>
          <a:prstGeom prst="rect">
            <a:avLst/>
          </a:prstGeom>
          <a:noFill/>
          <a:ln>
            <a:noFill/>
          </a:ln>
        </p:spPr>
      </p:pic>
      <p:pic>
        <p:nvPicPr>
          <p:cNvPr id="946" name="Google Shape;946;p117"/>
          <p:cNvPicPr preferRelativeResize="0"/>
          <p:nvPr/>
        </p:nvPicPr>
        <p:blipFill>
          <a:blip r:embed="rId3">
            <a:alphaModFix/>
          </a:blip>
          <a:stretch>
            <a:fillRect/>
          </a:stretch>
        </p:blipFill>
        <p:spPr>
          <a:xfrm>
            <a:off x="9234750" y="2380700"/>
            <a:ext cx="2055444" cy="209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0" name="Shape 530"/>
        <p:cNvGrpSpPr/>
        <p:nvPr/>
      </p:nvGrpSpPr>
      <p:grpSpPr>
        <a:xfrm>
          <a:off x="0" y="0"/>
          <a:ext cx="0" cy="0"/>
          <a:chOff x="0" y="0"/>
          <a:chExt cx="0" cy="0"/>
        </a:xfrm>
      </p:grpSpPr>
      <p:pic>
        <p:nvPicPr>
          <p:cNvPr id="531" name="Google Shape;531;p71"/>
          <p:cNvPicPr preferRelativeResize="0"/>
          <p:nvPr/>
        </p:nvPicPr>
        <p:blipFill rotWithShape="1">
          <a:blip r:embed="rId3">
            <a:alphaModFix/>
          </a:blip>
          <a:srcRect b="0" l="0" r="0" t="0"/>
          <a:stretch/>
        </p:blipFill>
        <p:spPr>
          <a:xfrm>
            <a:off x="1455165" y="65577"/>
            <a:ext cx="9638809" cy="2236455"/>
          </a:xfrm>
          <a:prstGeom prst="rect">
            <a:avLst/>
          </a:prstGeom>
          <a:noFill/>
          <a:ln>
            <a:noFill/>
          </a:ln>
        </p:spPr>
      </p:pic>
      <p:sp>
        <p:nvSpPr>
          <p:cNvPr id="532" name="Google Shape;532;p71"/>
          <p:cNvSpPr txBox="1"/>
          <p:nvPr/>
        </p:nvSpPr>
        <p:spPr>
          <a:xfrm>
            <a:off x="4506893" y="2519518"/>
            <a:ext cx="5166000" cy="769500"/>
          </a:xfrm>
          <a:prstGeom prst="rect">
            <a:avLst/>
          </a:prstGeom>
          <a:noFill/>
          <a:ln>
            <a:noFill/>
          </a:ln>
        </p:spPr>
        <p:txBody>
          <a:bodyPr anchorCtr="0" anchor="t" bIns="114250" lIns="228575" spcFirstLastPara="1" rIns="228575" wrap="square" tIns="114250">
            <a:spAutoFit/>
          </a:bodyPr>
          <a:lstStyle/>
          <a:p>
            <a:pPr indent="0" lvl="0" marL="0" marR="0" rtl="0" algn="l">
              <a:spcBef>
                <a:spcPts val="0"/>
              </a:spcBef>
              <a:spcAft>
                <a:spcPts val="0"/>
              </a:spcAft>
              <a:buNone/>
            </a:pPr>
            <a:r>
              <a:rPr b="0" i="0" lang="en-US" sz="3500" u="none" cap="none" strike="noStrike">
                <a:latin typeface="Calibri"/>
                <a:ea typeface="Calibri"/>
                <a:cs typeface="Calibri"/>
                <a:sym typeface="Calibri"/>
              </a:rPr>
              <a:t>www.dartmouthaging.org</a:t>
            </a:r>
            <a:endParaRPr sz="3500">
              <a:latin typeface="Calibri"/>
              <a:ea typeface="Calibri"/>
              <a:cs typeface="Calibri"/>
              <a:sym typeface="Calibri"/>
            </a:endParaRPr>
          </a:p>
        </p:txBody>
      </p:sp>
      <p:sp>
        <p:nvSpPr>
          <p:cNvPr id="533" name="Google Shape;533;p71"/>
          <p:cNvSpPr txBox="1"/>
          <p:nvPr/>
        </p:nvSpPr>
        <p:spPr>
          <a:xfrm>
            <a:off x="2879400" y="3681850"/>
            <a:ext cx="8867100" cy="2924400"/>
          </a:xfrm>
          <a:prstGeom prst="rect">
            <a:avLst/>
          </a:prstGeom>
          <a:noFill/>
          <a:ln>
            <a:noFill/>
          </a:ln>
        </p:spPr>
        <p:txBody>
          <a:bodyPr anchorCtr="0" anchor="t" bIns="114250" lIns="228575" spcFirstLastPara="1" rIns="228575" wrap="square" tIns="114250">
            <a:spAutoFit/>
          </a:bodyPr>
          <a:lstStyle/>
          <a:p>
            <a:pPr indent="0" lvl="0" marL="0" marR="0" rtl="0" algn="l">
              <a:spcBef>
                <a:spcPts val="0"/>
              </a:spcBef>
              <a:spcAft>
                <a:spcPts val="0"/>
              </a:spcAft>
              <a:buNone/>
            </a:pPr>
            <a:r>
              <a:rPr lang="en-US" sz="2500">
                <a:latin typeface="Calibri"/>
                <a:ea typeface="Calibri"/>
                <a:cs typeface="Calibri"/>
                <a:sym typeface="Calibri"/>
              </a:rPr>
              <a:t>A national leader in health services aimed at improving the care and extending the quality of life of older Americans, particularly those living in rural areas. We offer a wide range of community-based programs, engage in cutting-edge geriatric research, and provide a suite of educational tools for health care professionals to more effectively meet their patients’ needs.</a:t>
            </a:r>
            <a:endParaRPr sz="3500"/>
          </a:p>
          <a:p>
            <a:pPr indent="0" lvl="0" marL="0" marR="0" rtl="0" algn="l">
              <a:spcBef>
                <a:spcPts val="0"/>
              </a:spcBef>
              <a:spcAft>
                <a:spcPts val="0"/>
              </a:spcAft>
              <a:buNone/>
            </a:pPr>
            <a:r>
              <a:t/>
            </a:r>
            <a:endParaRPr sz="2500">
              <a:solidFill>
                <a:schemeClr val="dk1"/>
              </a:solidFill>
              <a:latin typeface="Calibri"/>
              <a:ea typeface="Calibri"/>
              <a:cs typeface="Calibri"/>
              <a:sym typeface="Calibri"/>
            </a:endParaRPr>
          </a:p>
        </p:txBody>
      </p:sp>
      <p:pic>
        <p:nvPicPr>
          <p:cNvPr id="534" name="Google Shape;534;p71"/>
          <p:cNvPicPr preferRelativeResize="0"/>
          <p:nvPr/>
        </p:nvPicPr>
        <p:blipFill rotWithShape="1">
          <a:blip r:embed="rId4">
            <a:alphaModFix/>
          </a:blip>
          <a:srcRect b="0" l="0" r="0" t="0"/>
          <a:stretch/>
        </p:blipFill>
        <p:spPr>
          <a:xfrm>
            <a:off x="30927" y="2418798"/>
            <a:ext cx="2848470" cy="42743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2"/>
          <p:cNvSpPr txBox="1"/>
          <p:nvPr/>
        </p:nvSpPr>
        <p:spPr>
          <a:xfrm>
            <a:off x="5925400" y="678267"/>
            <a:ext cx="5953500" cy="5388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6400">
              <a:latin typeface="Lato"/>
              <a:ea typeface="Lato"/>
              <a:cs typeface="Lato"/>
              <a:sym typeface="Lato"/>
            </a:endParaRPr>
          </a:p>
        </p:txBody>
      </p:sp>
      <p:pic>
        <p:nvPicPr>
          <p:cNvPr id="540" name="Google Shape;540;p72"/>
          <p:cNvPicPr preferRelativeResize="0"/>
          <p:nvPr/>
        </p:nvPicPr>
        <p:blipFill>
          <a:blip r:embed="rId3">
            <a:alphaModFix/>
          </a:blip>
          <a:stretch>
            <a:fillRect/>
          </a:stretch>
        </p:blipFill>
        <p:spPr>
          <a:xfrm>
            <a:off x="0" y="0"/>
            <a:ext cx="6095999" cy="6858001"/>
          </a:xfrm>
          <a:prstGeom prst="rect">
            <a:avLst/>
          </a:prstGeom>
          <a:noFill/>
          <a:ln>
            <a:noFill/>
          </a:ln>
        </p:spPr>
      </p:pic>
      <p:pic>
        <p:nvPicPr>
          <p:cNvPr id="541" name="Google Shape;541;p72"/>
          <p:cNvPicPr preferRelativeResize="0"/>
          <p:nvPr/>
        </p:nvPicPr>
        <p:blipFill>
          <a:blip r:embed="rId4">
            <a:alphaModFix/>
          </a:blip>
          <a:stretch>
            <a:fillRect/>
          </a:stretch>
        </p:blipFill>
        <p:spPr>
          <a:xfrm>
            <a:off x="6096000" y="0"/>
            <a:ext cx="6096001" cy="6857999"/>
          </a:xfrm>
          <a:prstGeom prst="rect">
            <a:avLst/>
          </a:prstGeom>
          <a:noFill/>
          <a:ln>
            <a:noFill/>
          </a:ln>
        </p:spPr>
      </p:pic>
      <p:pic>
        <p:nvPicPr>
          <p:cNvPr id="542" name="Google Shape;542;p72"/>
          <p:cNvPicPr preferRelativeResize="0"/>
          <p:nvPr/>
        </p:nvPicPr>
        <p:blipFill>
          <a:blip r:embed="rId5">
            <a:alphaModFix/>
          </a:blip>
          <a:stretch>
            <a:fillRect/>
          </a:stretch>
        </p:blipFill>
        <p:spPr>
          <a:xfrm>
            <a:off x="6096001" y="0"/>
            <a:ext cx="6096002" cy="68580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73"/>
          <p:cNvPicPr preferRelativeResize="0"/>
          <p:nvPr/>
        </p:nvPicPr>
        <p:blipFill>
          <a:blip r:embed="rId3">
            <a:alphaModFix/>
          </a:blip>
          <a:stretch>
            <a:fillRect/>
          </a:stretch>
        </p:blipFill>
        <p:spPr>
          <a:xfrm>
            <a:off x="10015425" y="188075"/>
            <a:ext cx="1884375" cy="1884400"/>
          </a:xfrm>
          <a:prstGeom prst="rect">
            <a:avLst/>
          </a:prstGeom>
          <a:noFill/>
          <a:ln>
            <a:noFill/>
          </a:ln>
        </p:spPr>
      </p:pic>
      <p:sp>
        <p:nvSpPr>
          <p:cNvPr id="548" name="Google Shape;548;p73"/>
          <p:cNvSpPr txBox="1"/>
          <p:nvPr>
            <p:ph type="title"/>
          </p:nvPr>
        </p:nvSpPr>
        <p:spPr>
          <a:xfrm>
            <a:off x="415600" y="521800"/>
            <a:ext cx="11360700" cy="834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House Keeping:</a:t>
            </a:r>
            <a:endParaRPr/>
          </a:p>
        </p:txBody>
      </p:sp>
      <p:sp>
        <p:nvSpPr>
          <p:cNvPr id="549" name="Google Shape;549;p73"/>
          <p:cNvSpPr txBox="1"/>
          <p:nvPr>
            <p:ph idx="1" type="body"/>
          </p:nvPr>
        </p:nvSpPr>
        <p:spPr>
          <a:xfrm>
            <a:off x="643967" y="1659783"/>
            <a:ext cx="10191300" cy="4512000"/>
          </a:xfrm>
          <a:prstGeom prst="rect">
            <a:avLst/>
          </a:prstGeom>
        </p:spPr>
        <p:txBody>
          <a:bodyPr anchorCtr="0" anchor="t" bIns="121900" lIns="121900" spcFirstLastPara="1" rIns="121900" wrap="square" tIns="121900">
            <a:noAutofit/>
          </a:bodyPr>
          <a:lstStyle/>
          <a:p>
            <a:pPr indent="0" lvl="0" marL="0" rtl="0" algn="l">
              <a:spcBef>
                <a:spcPts val="300"/>
              </a:spcBef>
              <a:spcAft>
                <a:spcPts val="0"/>
              </a:spcAft>
              <a:buNone/>
            </a:pPr>
            <a:r>
              <a:rPr lang="en-US" sz="2100">
                <a:solidFill>
                  <a:srgbClr val="000000"/>
                </a:solidFill>
              </a:rPr>
              <a:t>All participants will be muted during the presentation to reduce background noise. </a:t>
            </a:r>
            <a:endParaRPr sz="2100">
              <a:solidFill>
                <a:srgbClr val="000000"/>
              </a:solidFill>
            </a:endParaRPr>
          </a:p>
          <a:p>
            <a:pPr indent="0" lvl="0" marL="1219200" rtl="0" algn="l">
              <a:spcBef>
                <a:spcPts val="300"/>
              </a:spcBef>
              <a:spcAft>
                <a:spcPts val="0"/>
              </a:spcAft>
              <a:buNone/>
            </a:pPr>
            <a:r>
              <a:t/>
            </a:r>
            <a:endParaRPr sz="2100">
              <a:solidFill>
                <a:srgbClr val="000000"/>
              </a:solidFill>
            </a:endParaRPr>
          </a:p>
          <a:p>
            <a:pPr indent="-438150" lvl="1" marL="1219200" rtl="0" algn="l">
              <a:spcBef>
                <a:spcPts val="300"/>
              </a:spcBef>
              <a:spcAft>
                <a:spcPts val="0"/>
              </a:spcAft>
              <a:buClr>
                <a:srgbClr val="000000"/>
              </a:buClr>
              <a:buSzPts val="2100"/>
              <a:buChar char="○"/>
            </a:pPr>
            <a:r>
              <a:rPr lang="en-US" sz="2100">
                <a:solidFill>
                  <a:srgbClr val="000000"/>
                </a:solidFill>
              </a:rPr>
              <a:t>We will have dedicated time at the end of the presentation for Q&amp;A and discussion </a:t>
            </a:r>
            <a:endParaRPr sz="2100">
              <a:solidFill>
                <a:srgbClr val="000000"/>
              </a:solidFill>
            </a:endParaRPr>
          </a:p>
          <a:p>
            <a:pPr indent="-438150" lvl="2" marL="1828800" rtl="0" algn="l">
              <a:spcBef>
                <a:spcPts val="300"/>
              </a:spcBef>
              <a:spcAft>
                <a:spcPts val="0"/>
              </a:spcAft>
              <a:buClr>
                <a:srgbClr val="000000"/>
              </a:buClr>
              <a:buSzPts val="2100"/>
              <a:buChar char="■"/>
            </a:pPr>
            <a:r>
              <a:rPr lang="en-US" sz="2100">
                <a:solidFill>
                  <a:srgbClr val="000000"/>
                </a:solidFill>
              </a:rPr>
              <a:t>Feel free to put your questions into chat as I will be </a:t>
            </a:r>
            <a:r>
              <a:rPr lang="en-US" sz="2100">
                <a:solidFill>
                  <a:srgbClr val="000000"/>
                </a:solidFill>
              </a:rPr>
              <a:t>monitoring</a:t>
            </a:r>
            <a:r>
              <a:rPr lang="en-US" sz="2100">
                <a:solidFill>
                  <a:srgbClr val="000000"/>
                </a:solidFill>
              </a:rPr>
              <a:t> </a:t>
            </a:r>
            <a:endParaRPr sz="2100">
              <a:solidFill>
                <a:srgbClr val="000000"/>
              </a:solidFill>
            </a:endParaRPr>
          </a:p>
          <a:p>
            <a:pPr indent="0" lvl="0" marL="1828800" rtl="0" algn="l">
              <a:spcBef>
                <a:spcPts val="300"/>
              </a:spcBef>
              <a:spcAft>
                <a:spcPts val="0"/>
              </a:spcAft>
              <a:buNone/>
            </a:pPr>
            <a:r>
              <a:t/>
            </a:r>
            <a:endParaRPr sz="2100">
              <a:solidFill>
                <a:srgbClr val="000000"/>
              </a:solidFill>
            </a:endParaRPr>
          </a:p>
          <a:p>
            <a:pPr indent="-438150" lvl="1" marL="1219200" rtl="0" algn="l">
              <a:spcBef>
                <a:spcPts val="300"/>
              </a:spcBef>
              <a:spcAft>
                <a:spcPts val="300"/>
              </a:spcAft>
              <a:buClr>
                <a:srgbClr val="000000"/>
              </a:buClr>
              <a:buSzPts val="2100"/>
              <a:buChar char="○"/>
            </a:pPr>
            <a:r>
              <a:rPr lang="en-US" sz="2100">
                <a:solidFill>
                  <a:srgbClr val="000000"/>
                </a:solidFill>
              </a:rPr>
              <a:t>If you have any technical difficulties or questions you can private chat to Kiera (New England Rural Health Association’s Administrative Assistant).</a:t>
            </a:r>
            <a:endParaRPr sz="2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4"/>
          <p:cNvSpPr txBox="1"/>
          <p:nvPr>
            <p:ph type="title"/>
          </p:nvPr>
        </p:nvSpPr>
        <p:spPr>
          <a:xfrm>
            <a:off x="1876200" y="636550"/>
            <a:ext cx="7566600" cy="887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4000"/>
              <a:t>Panelists</a:t>
            </a:r>
            <a:endParaRPr sz="4000"/>
          </a:p>
        </p:txBody>
      </p:sp>
      <p:sp>
        <p:nvSpPr>
          <p:cNvPr id="555" name="Google Shape;555;p74"/>
          <p:cNvSpPr txBox="1"/>
          <p:nvPr/>
        </p:nvSpPr>
        <p:spPr>
          <a:xfrm>
            <a:off x="1876200" y="1599175"/>
            <a:ext cx="7966500" cy="354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800"/>
              <a:t>Susan Corbett</a:t>
            </a:r>
            <a:r>
              <a:rPr lang="en-US" sz="1800"/>
              <a:t>, Director of the National Digital Equity Center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Timothy M. Hesselton, </a:t>
            </a:r>
            <a:r>
              <a:rPr lang="en-US" sz="1800"/>
              <a:t>Research Project Manager at the Dartmouth Centers for Health and Aging</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Arlene Lugo</a:t>
            </a:r>
            <a:r>
              <a:rPr lang="en-US" sz="1800"/>
              <a:t>, ATP, Program Director for the CT Tech Act Project &amp; Assistive Technology Consultant for the Bureau of Rehabilitation Services</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Patricia Richardson,</a:t>
            </a:r>
            <a:r>
              <a:rPr lang="en-US" sz="1800"/>
              <a:t> Statewide Aging and Disability Resource Coordinator for the Department of Aging and Disability Services, State Unit on Aging</a:t>
            </a:r>
            <a:endParaRPr sz="1800"/>
          </a:p>
          <a:p>
            <a:pPr indent="0" lvl="0" marL="0" rtl="0" algn="l">
              <a:lnSpc>
                <a:spcPct val="115000"/>
              </a:lnSpc>
              <a:spcBef>
                <a:spcPts val="0"/>
              </a:spcBef>
              <a:spcAft>
                <a:spcPts val="0"/>
              </a:spcAft>
              <a:buNone/>
            </a:pPr>
            <a:r>
              <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BE6537"/>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HRSA color pallet">
      <a:dk1>
        <a:srgbClr val="000000"/>
      </a:dk1>
      <a:lt1>
        <a:srgbClr val="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ERHA Powerpoint Theme">
  <a:themeElements>
    <a:clrScheme name="NERHA Theme">
      <a:dk1>
        <a:srgbClr val="000000"/>
      </a:dk1>
      <a:lt1>
        <a:srgbClr val="FFFFFF"/>
      </a:lt1>
      <a:dk2>
        <a:srgbClr val="44546A"/>
      </a:dk2>
      <a:lt2>
        <a:srgbClr val="E7E6E6"/>
      </a:lt2>
      <a:accent1>
        <a:srgbClr val="729AA2"/>
      </a:accent1>
      <a:accent2>
        <a:srgbClr val="BE6537"/>
      </a:accent2>
      <a:accent3>
        <a:srgbClr val="B7BB54"/>
      </a:accent3>
      <a:accent4>
        <a:srgbClr val="2B6066"/>
      </a:accent4>
      <a:accent5>
        <a:srgbClr val="545A24"/>
      </a:accent5>
      <a:accent6>
        <a:srgbClr val="292D0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